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commentAuthors+xml" PartName="/ppt/commentAuthors.xml"/>
  <Override ContentType="application/vnd.openxmlformats-officedocument.presentationml.comments+xml" PartName="/ppt/comments/comment1.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presentation.main+xml" PartName="/ppt/presentation.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Relationships xmlns="http://schemas.openxmlformats.org/package/2006/relationships"><Relationship Target="ppt/presentation.xml" Type="http://schemas.openxmlformats.org/officeDocument/2006/relationships/officeDocument" Id="rId1"></Relationship><Relationship Target="docProps/core.xml" Type="http://schemas.openxmlformats.org/package/2006/relationships/metadata/core-properties" Id="rId2"></Relationship><Relationship Target="docProps/app.xml" Type="http://schemas.openxmlformats.org/officeDocument/2006/relationships/extended-properties" Id="rId3"></Relationship></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20"/>
  </p:notesMasterIdLst>
  <p:sldIdLst>
    <p:sldId id="256" r:id="rId3"/>
    <p:sldId id="258" r:id="rId4"/>
    <p:sldId id="276" r:id="rId5"/>
    <p:sldId id="268" r:id="rId6"/>
    <p:sldId id="272" r:id="rId7"/>
    <p:sldId id="263" r:id="rId8"/>
    <p:sldId id="260" r:id="rId9"/>
    <p:sldId id="261" r:id="rId10"/>
    <p:sldId id="274" r:id="rId11"/>
    <p:sldId id="279" r:id="rId12"/>
    <p:sldId id="280" r:id="rId13"/>
    <p:sldId id="281" r:id="rId14"/>
    <p:sldId id="277" r:id="rId15"/>
    <p:sldId id="278" r:id="rId16"/>
    <p:sldId id="270" r:id="rId17"/>
    <p:sldId id="271" r:id="rId18"/>
    <p:sldId id="282" r:id="rId19"/>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nknownUser1" initials="U1" lastIdx="11" clrIdx="0"/>
  <p:cmAuthor id="1" name="UnknownUser2" initials="U2" lastIdx="1" clrIdx="1"/>
</p:cmAuthorLst>
</file>

<file path=ppt/presProps.xml><?xml version="1.0" encoding="utf-8"?>
<p:presentationPr xmlns:a="http://schemas.openxmlformats.org/drawingml/2006/main" xmlns:r="http://schemas.openxmlformats.org/officeDocument/2006/relationships" xmlns:p="http://schemas.openxmlformats.org/presentationml/2006/main">
  <p:prnPr/>
  <p:clrMru>
    <a:srgbClr val="1960AD"/>
    <a:srgbClr val="DAE6F5"/>
    <a:srgbClr val="4F81B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540" autoAdjust="0"/>
  </p:normalViewPr>
  <p:slideViewPr>
    <p:cSldViewPr snapToGrid="0" snapToObjects="1">
      <p:cViewPr>
        <p:scale>
          <a:sx n="75" d="100"/>
          <a:sy n="75" d="100"/>
        </p:scale>
        <p:origin x="-1014" y="-900"/>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0"/>
    </p:cViewPr>
  </p:sorterViewPr>
  <p:gridSpacing cx="78028800" cy="78028800"/>
</p:viewPr>
</file>

<file path=ppt/_rels/presentation.xml.rels><?xml version="1.0" encoding="UTF-8" ?><Relationships xmlns="http://schemas.openxmlformats.org/package/2006/relationships"><Relationship Target="slides/slide6.xml" Type="http://schemas.openxmlformats.org/officeDocument/2006/relationships/slide" Id="rId8"></Relationship><Relationship Target="slides/slide11.xml" Type="http://schemas.openxmlformats.org/officeDocument/2006/relationships/slide" Id="rId13"></Relationship><Relationship Target="slides/slide16.xml" Type="http://schemas.openxmlformats.org/officeDocument/2006/relationships/slide" Id="rId18"></Relationship><Relationship Target="slides/slide1.xml" Type="http://schemas.openxmlformats.org/officeDocument/2006/relationships/slide" Id="rId3"></Relationship><Relationship Target="commentAuthors.xml" Type="http://schemas.openxmlformats.org/officeDocument/2006/relationships/commentAuthors" Id="rId21"></Relationship><Relationship Target="slides/slide5.xml" Type="http://schemas.openxmlformats.org/officeDocument/2006/relationships/slide" Id="rId7"></Relationship><Relationship Target="slides/slide10.xml" Type="http://schemas.openxmlformats.org/officeDocument/2006/relationships/slide" Id="rId12"></Relationship><Relationship Target="slides/slide15.xml" Type="http://schemas.openxmlformats.org/officeDocument/2006/relationships/slide" Id="rId17"></Relationship><Relationship Target="tableStyles.xml" Type="http://schemas.openxmlformats.org/officeDocument/2006/relationships/tableStyles" Id="rId25"></Relationship><Relationship Target="slideMasters/slideMaster2.xml" Type="http://schemas.openxmlformats.org/officeDocument/2006/relationships/slideMaster" Id="rId2"></Relationship><Relationship Target="slides/slide14.xml" Type="http://schemas.openxmlformats.org/officeDocument/2006/relationships/slide" Id="rId16"></Relationship><Relationship Target="notesMasters/notesMaster1.xml" Type="http://schemas.openxmlformats.org/officeDocument/2006/relationships/notesMaster" Id="rId20"></Relationship><Relationship Target="slideMasters/slideMaster1.xml" Type="http://schemas.openxmlformats.org/officeDocument/2006/relationships/slideMaster" Id="rId1"></Relationship><Relationship Target="slides/slide4.xml" Type="http://schemas.openxmlformats.org/officeDocument/2006/relationships/slide" Id="rId6"></Relationship><Relationship Target="slides/slide9.xml" Type="http://schemas.openxmlformats.org/officeDocument/2006/relationships/slide" Id="rId11"></Relationship><Relationship Target="theme/theme1.xml" Type="http://schemas.openxmlformats.org/officeDocument/2006/relationships/theme" Id="rId24"></Relationship><Relationship Target="slides/slide3.xml" Type="http://schemas.openxmlformats.org/officeDocument/2006/relationships/slide" Id="rId5"></Relationship><Relationship Target="slides/slide13.xml" Type="http://schemas.openxmlformats.org/officeDocument/2006/relationships/slide" Id="rId15"></Relationship><Relationship Target="viewProps.xml" Type="http://schemas.openxmlformats.org/officeDocument/2006/relationships/viewProps" Id="rId23"></Relationship><Relationship Target="slides/slide8.xml" Type="http://schemas.openxmlformats.org/officeDocument/2006/relationships/slide" Id="rId10"></Relationship><Relationship Target="slides/slide17.xml" Type="http://schemas.openxmlformats.org/officeDocument/2006/relationships/slide" Id="rId19"></Relationship><Relationship Target="slides/slide2.xml" Type="http://schemas.openxmlformats.org/officeDocument/2006/relationships/slide" Id="rId4"></Relationship><Relationship Target="slides/slide7.xml" Type="http://schemas.openxmlformats.org/officeDocument/2006/relationships/slide" Id="rId9"></Relationship><Relationship Target="slides/slide12.xml" Type="http://schemas.openxmlformats.org/officeDocument/2006/relationships/slide" Id="rId14"></Relationship><Relationship Target="presProps.xml" Type="http://schemas.openxmlformats.org/officeDocument/2006/relationships/presProps" Id="rId22"></Relationship></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7-24T09:09:12.493" idx="1">
    <p:pos x="254" y="3502"/>
    <p:text>6 linkages</p:text>
  </p:cm>
  <p:cm authorId="0" dt="2015-07-24T09:11:17.755" idx="2">
    <p:pos x="2518" y="1183"/>
    <p:text>Page 21 + 22 of CWG proposal:
• ICANN BUDGET
• IABILITY to remove board • IMembers
• IFR (in bylaws)
• ICSC (in bylaws)
• IAppeals Mechanisms (IRP)
• IFundamental Bylaws (all above)</p:text>
  </p:cm>
</p:cmLst>
</file>

<file path=ppt/notesMasters/_rels/notesMaster1.xml.rels><?xml version="1.0" encoding="UTF-8" ?><Relationships xmlns="http://schemas.openxmlformats.org/package/2006/relationships"><Relationship Target="../theme/theme3.xml" Type="http://schemas.openxmlformats.org/officeDocument/2006/relationships/theme" Id="rId1"></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43309"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xmlns="" val="4260589222"/>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10.xml.rels><?xml version="1.0" encoding="UTF-8" ?><Relationships xmlns="http://schemas.openxmlformats.org/package/2006/relationships"><Relationship Target="../slideMasters/slideMaster2.xml" Type="http://schemas.openxmlformats.org/officeDocument/2006/relationships/slideMaster" Id="rId1"></Relationship></Relationships>
</file>

<file path=ppt/slideLayouts/_rels/slideLayout2.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3.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4.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5.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6.xml.rels><?xml version="1.0" encoding="UTF-8" ?><Relationships xmlns="http://schemas.openxmlformats.org/package/2006/relationships"><Relationship Target="../slideMasters/slideMaster1.xml" Type="http://schemas.openxmlformats.org/officeDocument/2006/relationships/slideMaster" Id="rId1"></Relationship></Relationships>
</file>

<file path=ppt/slideLayouts/_rels/slideLayout7.xml.rels><?xml version="1.0" encoding="UTF-8" ?><Relationships xmlns="http://schemas.openxmlformats.org/package/2006/relationships"><Relationship Target="../slideMasters/slideMaster2.xml" Type="http://schemas.openxmlformats.org/officeDocument/2006/relationships/slideMaster" Id="rId1"></Relationship></Relationships>
</file>

<file path=ppt/slideLayouts/_rels/slideLayout8.xml.rels><?xml version="1.0" encoding="UTF-8" ?><Relationships xmlns="http://schemas.openxmlformats.org/package/2006/relationships"><Relationship Target="../slideMasters/slideMaster2.xml" Type="http://schemas.openxmlformats.org/officeDocument/2006/relationships/slideMaster" Id="rId1"></Relationship></Relationships>
</file>

<file path=ppt/slideLayouts/_rels/slideLayout9.xml.rels><?xml version="1.0" encoding="UTF-8" ?><Relationships xmlns="http://schemas.openxmlformats.org/package/2006/relationships"><Relationship Target="../slideMasters/slideMaster2.xml" Type="http://schemas.openxmlformats.org/officeDocument/2006/relationships/slideMaster" Id="rId1"></Relationship></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2"/>
        <p:cNvGrpSpPr/>
        <p:nvPr/>
      </p:nvGrpSpPr>
      <p:grpSpPr>
        <a:xfrm>
          <a:off x="0" y="0"/>
          <a:ext cx="0" cy="0"/>
          <a:chOff x="0" y="0"/>
          <a:chExt cx="0" cy="0"/>
        </a:xfrm>
      </p:grpSpPr>
      <p:sp>
        <p:nvSpPr>
          <p:cNvPr id="13" name="Shape 13"/>
          <p:cNvSpPr txBox="1">
            <a:spLocks noGrp="1"/>
          </p:cNvSpPr>
          <p:nvPr>
            <p:ph type="title"/>
          </p:nvPr>
        </p:nvSpPr>
        <p:spPr>
          <a:xfrm>
            <a:off x="457200" y="274637"/>
            <a:ext cx="8229600" cy="11430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4" name="Shape 14"/>
          <p:cNvSpPr txBox="1">
            <a:spLocks noGrp="1"/>
          </p:cNvSpPr>
          <p:nvPr>
            <p:ph type="body" idx="1"/>
          </p:nvPr>
        </p:nvSpPr>
        <p:spPr>
          <a:xfrm>
            <a:off x="457200" y="1600200"/>
            <a:ext cx="8229600" cy="4967700"/>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5" name="Shape 15"/>
          <p:cNvSpPr txBox="1">
            <a:spLocks noGrp="1"/>
          </p:cNvSpPr>
          <p:nvPr>
            <p:ph type="sldNum" idx="12"/>
          </p:nvPr>
        </p:nvSpPr>
        <p:spPr>
          <a:xfrm>
            <a:off x="8556791" y="6333134"/>
            <a:ext cx="548699" cy="524699"/>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itle Slide">
    <p:spTree>
      <p:nvGrpSpPr>
        <p:cNvPr id="1" name="Shape 54"/>
        <p:cNvGrpSpPr/>
        <p:nvPr/>
      </p:nvGrpSpPr>
      <p:grpSpPr>
        <a:xfrm>
          <a:off x="0" y="0"/>
          <a:ext cx="0" cy="0"/>
          <a:chOff x="0" y="0"/>
          <a:chExt cx="0" cy="0"/>
        </a:xfrm>
      </p:grpSpPr>
      <p:sp>
        <p:nvSpPr>
          <p:cNvPr id="55" name="Shape 55"/>
          <p:cNvSpPr txBox="1">
            <a:spLocks noGrp="1"/>
          </p:cNvSpPr>
          <p:nvPr>
            <p:ph type="ctrTitle"/>
          </p:nvPr>
        </p:nvSpPr>
        <p:spPr>
          <a:xfrm>
            <a:off x="685800" y="2125980"/>
            <a:ext cx="7772400" cy="1440300"/>
          </a:xfrm>
          <a:prstGeom prst="rect">
            <a:avLst/>
          </a:prstGeom>
          <a:noFill/>
          <a:ln>
            <a:noFill/>
          </a:ln>
        </p:spPr>
        <p:txBody>
          <a:bodyPr lIns="91425" tIns="91425" rIns="91425" bIns="91425" anchor="t"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56" name="Shape 56"/>
          <p:cNvSpPr txBox="1">
            <a:spLocks noGrp="1"/>
          </p:cNvSpPr>
          <p:nvPr>
            <p:ph type="subTitle" idx="1"/>
          </p:nvPr>
        </p:nvSpPr>
        <p:spPr>
          <a:xfrm>
            <a:off x="1371600" y="3840480"/>
            <a:ext cx="6400799" cy="1714500"/>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7" name="Shape 57"/>
          <p:cNvSpPr txBox="1">
            <a:spLocks noGrp="1"/>
          </p:cNvSpPr>
          <p:nvPr>
            <p:ph type="ftr" idx="11"/>
          </p:nvPr>
        </p:nvSpPr>
        <p:spPr>
          <a:xfrm>
            <a:off x="275252" y="6415298"/>
            <a:ext cx="5068499" cy="13979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8" name="Shape 58"/>
          <p:cNvSpPr txBox="1">
            <a:spLocks noGrp="1"/>
          </p:cNvSpPr>
          <p:nvPr>
            <p:ph type="dt" idx="10"/>
          </p:nvPr>
        </p:nvSpPr>
        <p:spPr>
          <a:xfrm>
            <a:off x="457200" y="6377939"/>
            <a:ext cx="2102999" cy="34289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9" name="Shape 59"/>
          <p:cNvSpPr txBox="1">
            <a:spLocks noGrp="1"/>
          </p:cNvSpPr>
          <p:nvPr>
            <p:ph type="sldNum" idx="12"/>
          </p:nvPr>
        </p:nvSpPr>
        <p:spPr>
          <a:xfrm>
            <a:off x="8739496" y="6415298"/>
            <a:ext cx="178500" cy="139799"/>
          </a:xfrm>
          <a:prstGeom prst="rect">
            <a:avLst/>
          </a:prstGeom>
          <a:noFill/>
          <a:ln>
            <a:noFill/>
          </a:ln>
        </p:spPr>
        <p:txBody>
          <a:bodyPr lIns="0" tIns="0" rIns="0" bIns="0" anchor="t" anchorCtr="0">
            <a:noAutofit/>
          </a:bodyPr>
          <a:lstStyle>
            <a:lvl1pPr marL="25400" marR="0" indent="0" algn="l" rtl="0">
              <a:lnSpc>
                <a:spcPct val="100000"/>
              </a:lnSpc>
              <a:spcBef>
                <a:spcPts val="0"/>
              </a:spcBef>
              <a:buNone/>
              <a:defRPr sz="900" b="0" i="0" u="none" strike="noStrike" cap="none" baseline="0">
                <a:solidFill>
                  <a:schemeClr val="lt1"/>
                </a:solidFill>
                <a:latin typeface="Helvetica Neue"/>
                <a:ea typeface="Helvetica Neue"/>
                <a:cs typeface="Helvetica Neue"/>
                <a:sym typeface="Helvetica Neue"/>
              </a:defRPr>
            </a:lvl1pPr>
          </a:lstStyle>
          <a:p>
            <a:pPr marL="25400" lvl="0" indent="0">
              <a:spcBef>
                <a:spcPts val="0"/>
              </a:spcBef>
              <a:buSzPct val="25000"/>
              <a:buNone/>
            </a:pPr>
            <a:fld id="{00000000-1234-1234-1234-123412341234}" type="slidenum">
              <a:rPr lang="en"/>
              <a:pPr marL="25400" lvl="0" indent="0">
                <a:spcBef>
                  <a:spcPts val="0"/>
                </a:spcBef>
                <a:buSzPct val="25000"/>
                <a:buNone/>
              </a:pPr>
              <a:t>‹#›</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57200" y="274637"/>
            <a:ext cx="8229600" cy="11430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8" name="Shape 18"/>
          <p:cNvSpPr txBox="1">
            <a:spLocks noGrp="1"/>
          </p:cNvSpPr>
          <p:nvPr>
            <p:ph type="body" idx="1"/>
          </p:nvPr>
        </p:nvSpPr>
        <p:spPr>
          <a:xfrm>
            <a:off x="457200" y="1600200"/>
            <a:ext cx="3994500" cy="4967700"/>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9" name="Shape 19"/>
          <p:cNvSpPr txBox="1">
            <a:spLocks noGrp="1"/>
          </p:cNvSpPr>
          <p:nvPr>
            <p:ph type="body" idx="2"/>
          </p:nvPr>
        </p:nvSpPr>
        <p:spPr>
          <a:xfrm>
            <a:off x="4692273" y="1600200"/>
            <a:ext cx="3994500" cy="4967700"/>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0" name="Shape 20"/>
          <p:cNvSpPr txBox="1">
            <a:spLocks noGrp="1"/>
          </p:cNvSpPr>
          <p:nvPr>
            <p:ph type="sldNum" idx="12"/>
          </p:nvPr>
        </p:nvSpPr>
        <p:spPr>
          <a:xfrm>
            <a:off x="8556791" y="6333134"/>
            <a:ext cx="548699" cy="524699"/>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457200" y="274637"/>
            <a:ext cx="8229600" cy="11430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3" name="Shape 23"/>
          <p:cNvSpPr txBox="1">
            <a:spLocks noGrp="1"/>
          </p:cNvSpPr>
          <p:nvPr>
            <p:ph type="sldNum" idx="12"/>
          </p:nvPr>
        </p:nvSpPr>
        <p:spPr>
          <a:xfrm>
            <a:off x="8556791" y="6333134"/>
            <a:ext cx="548699" cy="524699"/>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aption">
    <p:spTree>
      <p:nvGrpSpPr>
        <p:cNvPr id="1" name="Shape 24"/>
        <p:cNvGrpSpPr/>
        <p:nvPr/>
      </p:nvGrpSpPr>
      <p:grpSpPr>
        <a:xfrm>
          <a:off x="0" y="0"/>
          <a:ext cx="0" cy="0"/>
          <a:chOff x="0" y="0"/>
          <a:chExt cx="0" cy="0"/>
        </a:xfrm>
      </p:grpSpPr>
      <p:sp>
        <p:nvSpPr>
          <p:cNvPr id="25" name="Shape 25"/>
          <p:cNvSpPr txBox="1">
            <a:spLocks noGrp="1"/>
          </p:cNvSpPr>
          <p:nvPr>
            <p:ph type="body" idx="1"/>
          </p:nvPr>
        </p:nvSpPr>
        <p:spPr>
          <a:xfrm>
            <a:off x="457200" y="5875078"/>
            <a:ext cx="8229600" cy="692700"/>
          </a:xfrm>
          <a:prstGeom prst="rect">
            <a:avLst/>
          </a:prstGeom>
        </p:spPr>
        <p:txBody>
          <a:bodyPr lIns="91425" tIns="91425" rIns="91425" bIns="91425" anchor="t" anchorCtr="0"/>
          <a:lstStyle>
            <a:lvl1pPr algn="ctr">
              <a:spcBef>
                <a:spcPts val="360"/>
              </a:spcBef>
              <a:buSzPct val="100000"/>
              <a:buNone/>
              <a:defRPr sz="1800"/>
            </a:lvl1pPr>
          </a:lstStyle>
          <a:p>
            <a:endParaRPr/>
          </a:p>
        </p:txBody>
      </p:sp>
      <p:sp>
        <p:nvSpPr>
          <p:cNvPr id="26" name="Shape 26"/>
          <p:cNvSpPr txBox="1">
            <a:spLocks noGrp="1"/>
          </p:cNvSpPr>
          <p:nvPr>
            <p:ph type="sldNum" idx="12"/>
          </p:nvPr>
        </p:nvSpPr>
        <p:spPr>
          <a:xfrm>
            <a:off x="8556791" y="6333134"/>
            <a:ext cx="548699" cy="524699"/>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7"/>
        <p:cNvGrpSpPr/>
        <p:nvPr/>
      </p:nvGrpSpPr>
      <p:grpSpPr>
        <a:xfrm>
          <a:off x="0" y="0"/>
          <a:ext cx="0" cy="0"/>
          <a:chOff x="0" y="0"/>
          <a:chExt cx="0" cy="0"/>
        </a:xfrm>
      </p:grpSpPr>
      <p:sp>
        <p:nvSpPr>
          <p:cNvPr id="28" name="Shape 28"/>
          <p:cNvSpPr txBox="1">
            <a:spLocks noGrp="1"/>
          </p:cNvSpPr>
          <p:nvPr>
            <p:ph type="sldNum" idx="12"/>
          </p:nvPr>
        </p:nvSpPr>
        <p:spPr>
          <a:xfrm>
            <a:off x="8556791" y="6333134"/>
            <a:ext cx="548699" cy="524699"/>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
  <p:cSld name="Two Content">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0" i="0">
                <a:solidFill>
                  <a:srgbClr val="1C75BB"/>
                </a:solidFill>
                <a:latin typeface="Helvetica Neue"/>
                <a:cs typeface="Helvetica Neue"/>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315303" y="1143296"/>
            <a:ext cx="3336925" cy="4369435"/>
          </a:xfrm>
          <a:prstGeom prst="rect">
            <a:avLst/>
          </a:prstGeom>
        </p:spPr>
        <p:txBody>
          <a:bodyPr wrap="square" lIns="0" tIns="0" rIns="0" bIns="0">
            <a:spAutoFit/>
          </a:bodyPr>
          <a:lstStyle>
            <a:lvl1pPr>
              <a:defRPr sz="1800" b="0" i="0">
                <a:solidFill>
                  <a:srgbClr val="1C75BB"/>
                </a:solidFill>
                <a:latin typeface="Helvetica Neue"/>
                <a:cs typeface="Helvetica Neue"/>
              </a:defRPr>
            </a:lvl1pPr>
          </a:lstStyle>
          <a:p>
            <a:endParaRPr/>
          </a:p>
        </p:txBody>
      </p:sp>
      <p:sp>
        <p:nvSpPr>
          <p:cNvPr id="5" name="Holder 5"/>
          <p:cNvSpPr>
            <a:spLocks noGrp="1"/>
          </p:cNvSpPr>
          <p:nvPr>
            <p:ph type="ftr" sz="quarter" idx="5"/>
          </p:nvPr>
        </p:nvSpPr>
        <p:spPr>
          <a:xfrm>
            <a:off x="275252" y="6415298"/>
            <a:ext cx="5068570" cy="139700"/>
          </a:xfrm>
          <a:prstGeom prst="rect">
            <a:avLst/>
          </a:prstGeom>
        </p:spPr>
        <p:txBody>
          <a:bodyPr lIns="0" tIns="0" rIns="0" bIns="0"/>
          <a:lstStyle>
            <a:lvl1pPr>
              <a:defRPr sz="900" b="0" i="0">
                <a:solidFill>
                  <a:srgbClr val="064263"/>
                </a:solidFill>
                <a:latin typeface="Helvetica Neue"/>
                <a:cs typeface="Helvetica Neue"/>
              </a:defRPr>
            </a:lvl1pPr>
          </a:lstStyle>
          <a:p>
            <a:pPr marL="12700">
              <a:lnSpc>
                <a:spcPct val="100000"/>
              </a:lnSpc>
            </a:pPr>
            <a:r>
              <a:rPr dirty="0"/>
              <a:t>C</a:t>
            </a:r>
            <a:r>
              <a:rPr spc="-20" dirty="0"/>
              <a:t>r</a:t>
            </a:r>
            <a:r>
              <a:rPr dirty="0"/>
              <a:t>oss Community </a:t>
            </a:r>
            <a:r>
              <a:rPr spc="-55" dirty="0"/>
              <a:t>W</a:t>
            </a:r>
            <a:r>
              <a:rPr dirty="0"/>
              <a:t>orking G</a:t>
            </a:r>
            <a:r>
              <a:rPr spc="-20" dirty="0"/>
              <a:t>r</a:t>
            </a:r>
            <a:r>
              <a:rPr dirty="0"/>
              <a:t>oup (CCWG) Accountability Initial Draft P</a:t>
            </a:r>
            <a:r>
              <a:rPr spc="-20" dirty="0"/>
              <a:t>r</a:t>
            </a:r>
            <a:r>
              <a:rPr dirty="0"/>
              <a:t>oposal for Public Comment</a:t>
            </a:r>
          </a:p>
        </p:txBody>
      </p:sp>
      <p:sp>
        <p:nvSpPr>
          <p:cNvPr id="6" name="Holder 6"/>
          <p:cNvSpPr>
            <a:spLocks noGrp="1"/>
          </p:cNvSpPr>
          <p:nvPr>
            <p:ph type="dt" sz="half" idx="6"/>
          </p:nvPr>
        </p:nvSpPr>
        <p:spPr>
          <a:xfrm>
            <a:off x="457200" y="6377940"/>
            <a:ext cx="2103120" cy="342900"/>
          </a:xfrm>
          <a:prstGeom prst="rect">
            <a:avLst/>
          </a:prstGeom>
        </p:spPr>
        <p:txBody>
          <a:bodyPr lIns="0" tIns="0" rIns="0" bIns="0"/>
          <a:lstStyle>
            <a:lvl1pPr algn="l">
              <a:defRPr>
                <a:solidFill>
                  <a:schemeClr val="tx1">
                    <a:tint val="75000"/>
                  </a:schemeClr>
                </a:solidFill>
              </a:defRPr>
            </a:lvl1pPr>
          </a:lstStyle>
          <a:p>
            <a:fld id="{35401799-D911-2B4F-A694-230100EF687F}" type="datetime1">
              <a:rPr lang="en-US" smtClean="0"/>
              <a:pPr/>
              <a:t>7/27/2015</a:t>
            </a:fld>
            <a:endParaRPr lang="en-US"/>
          </a:p>
        </p:txBody>
      </p:sp>
      <p:sp>
        <p:nvSpPr>
          <p:cNvPr id="7" name="Holder 7"/>
          <p:cNvSpPr>
            <a:spLocks noGrp="1"/>
          </p:cNvSpPr>
          <p:nvPr>
            <p:ph type="sldNum" sz="quarter" idx="7"/>
          </p:nvPr>
        </p:nvSpPr>
        <p:spPr/>
        <p:txBody>
          <a:bodyPr lIns="0" tIns="0" rIns="0" bIns="0"/>
          <a:lstStyle>
            <a:lvl1pPr>
              <a:defRPr sz="900" b="0" i="0">
                <a:solidFill>
                  <a:schemeClr val="bg1"/>
                </a:solidFill>
                <a:latin typeface="Helvetica Neue"/>
                <a:cs typeface="Helvetica Neue"/>
              </a:defRPr>
            </a:lvl1pPr>
          </a:lstStyle>
          <a:p>
            <a:pPr marL="25400">
              <a:lnSpc>
                <a:spcPct val="100000"/>
              </a:lnSpc>
            </a:pPr>
            <a:fld id="{81D60167-4931-47E6-BA6A-407CBD079E47}" type="slidenum">
              <a:rPr dirty="0"/>
              <a:pPr marL="25400">
                <a:lnSpc>
                  <a:spcPct val="100000"/>
                </a:lnSpc>
              </a:pPr>
              <a:t>‹#›</a:t>
            </a:fld>
            <a:endParaRPr dirty="0"/>
          </a:p>
        </p:txBody>
      </p:sp>
    </p:spTree>
    <p:extLst>
      <p:ext uri="{BB962C8B-B14F-4D97-AF65-F5344CB8AC3E}">
        <p14:creationId xmlns:p14="http://schemas.microsoft.com/office/powerpoint/2010/main" xmlns="" val="3155643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275300" y="283626"/>
            <a:ext cx="8593500" cy="330300"/>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9" name="Shape 39"/>
          <p:cNvSpPr txBox="1">
            <a:spLocks noGrp="1"/>
          </p:cNvSpPr>
          <p:nvPr>
            <p:ph type="body" idx="1"/>
          </p:nvPr>
        </p:nvSpPr>
        <p:spPr>
          <a:xfrm>
            <a:off x="959301" y="2449510"/>
            <a:ext cx="7225499" cy="14654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0" name="Shape 40"/>
          <p:cNvSpPr txBox="1">
            <a:spLocks noGrp="1"/>
          </p:cNvSpPr>
          <p:nvPr>
            <p:ph type="ftr" idx="11"/>
          </p:nvPr>
        </p:nvSpPr>
        <p:spPr>
          <a:xfrm>
            <a:off x="275252" y="6415298"/>
            <a:ext cx="5068499" cy="13979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1" name="Shape 41"/>
          <p:cNvSpPr txBox="1">
            <a:spLocks noGrp="1"/>
          </p:cNvSpPr>
          <p:nvPr>
            <p:ph type="dt" idx="10"/>
          </p:nvPr>
        </p:nvSpPr>
        <p:spPr>
          <a:xfrm>
            <a:off x="457200" y="6377939"/>
            <a:ext cx="2102999" cy="34289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2" name="Shape 42"/>
          <p:cNvSpPr txBox="1">
            <a:spLocks noGrp="1"/>
          </p:cNvSpPr>
          <p:nvPr>
            <p:ph type="sldNum" idx="12"/>
          </p:nvPr>
        </p:nvSpPr>
        <p:spPr>
          <a:xfrm>
            <a:off x="8739496" y="6415298"/>
            <a:ext cx="178500" cy="139799"/>
          </a:xfrm>
          <a:prstGeom prst="rect">
            <a:avLst/>
          </a:prstGeom>
          <a:noFill/>
          <a:ln>
            <a:noFill/>
          </a:ln>
        </p:spPr>
        <p:txBody>
          <a:bodyPr lIns="0" tIns="0" rIns="0" bIns="0" anchor="t" anchorCtr="0">
            <a:noAutofit/>
          </a:bodyPr>
          <a:lstStyle>
            <a:lvl1pPr marL="25400" marR="0" indent="0" algn="l" rtl="0">
              <a:lnSpc>
                <a:spcPct val="100000"/>
              </a:lnSpc>
              <a:spcBef>
                <a:spcPts val="0"/>
              </a:spcBef>
              <a:buNone/>
              <a:defRPr sz="900" b="0" i="0" u="none" strike="noStrike" cap="none" baseline="0">
                <a:solidFill>
                  <a:schemeClr val="lt1"/>
                </a:solidFill>
                <a:latin typeface="Helvetica Neue"/>
                <a:ea typeface="Helvetica Neue"/>
                <a:cs typeface="Helvetica Neue"/>
                <a:sym typeface="Helvetica Neue"/>
              </a:defRPr>
            </a:lvl1pPr>
          </a:lstStyle>
          <a:p>
            <a:pPr marL="25400" lvl="0" indent="0">
              <a:spcBef>
                <a:spcPts val="0"/>
              </a:spcBef>
              <a:buSzPct val="25000"/>
              <a:buNone/>
            </a:pPr>
            <a:fld id="{00000000-1234-1234-1234-123412341234}" type="slidenum">
              <a:rPr lang="en"/>
              <a:pPr marL="25400" lvl="0" indent="0">
                <a:spcBef>
                  <a:spcPts val="0"/>
                </a:spcBef>
                <a:buSzPct val="25000"/>
                <a:buNone/>
              </a:pPr>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Two Content">
    <p:bg>
      <p:bgPr>
        <a:solidFill>
          <a:schemeClr val="lt1"/>
        </a:solidFill>
        <a:effectLst/>
      </p:bgPr>
    </p:bg>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275300" y="283626"/>
            <a:ext cx="8593500" cy="330300"/>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5" name="Shape 45"/>
          <p:cNvSpPr txBox="1">
            <a:spLocks noGrp="1"/>
          </p:cNvSpPr>
          <p:nvPr>
            <p:ph type="body" idx="1"/>
          </p:nvPr>
        </p:nvSpPr>
        <p:spPr>
          <a:xfrm>
            <a:off x="457200" y="1577340"/>
            <a:ext cx="3977699" cy="4526400"/>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6" name="Shape 46"/>
          <p:cNvSpPr txBox="1">
            <a:spLocks noGrp="1"/>
          </p:cNvSpPr>
          <p:nvPr>
            <p:ph type="body" idx="2"/>
          </p:nvPr>
        </p:nvSpPr>
        <p:spPr>
          <a:xfrm>
            <a:off x="5315303" y="1143295"/>
            <a:ext cx="3336900" cy="4369500"/>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7" name="Shape 47"/>
          <p:cNvSpPr txBox="1">
            <a:spLocks noGrp="1"/>
          </p:cNvSpPr>
          <p:nvPr>
            <p:ph type="ftr" idx="11"/>
          </p:nvPr>
        </p:nvSpPr>
        <p:spPr>
          <a:xfrm>
            <a:off x="275252" y="6415298"/>
            <a:ext cx="5068499" cy="13979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8" name="Shape 48"/>
          <p:cNvSpPr txBox="1">
            <a:spLocks noGrp="1"/>
          </p:cNvSpPr>
          <p:nvPr>
            <p:ph type="dt" idx="10"/>
          </p:nvPr>
        </p:nvSpPr>
        <p:spPr>
          <a:xfrm>
            <a:off x="457200" y="6377939"/>
            <a:ext cx="2102999" cy="34289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9" name="Shape 49"/>
          <p:cNvSpPr txBox="1">
            <a:spLocks noGrp="1"/>
          </p:cNvSpPr>
          <p:nvPr>
            <p:ph type="sldNum" idx="12"/>
          </p:nvPr>
        </p:nvSpPr>
        <p:spPr>
          <a:xfrm>
            <a:off x="8739496" y="6415298"/>
            <a:ext cx="178500" cy="139799"/>
          </a:xfrm>
          <a:prstGeom prst="rect">
            <a:avLst/>
          </a:prstGeom>
          <a:noFill/>
          <a:ln>
            <a:noFill/>
          </a:ln>
        </p:spPr>
        <p:txBody>
          <a:bodyPr lIns="0" tIns="0" rIns="0" bIns="0" anchor="t" anchorCtr="0">
            <a:noAutofit/>
          </a:bodyPr>
          <a:lstStyle>
            <a:lvl1pPr marL="25400" marR="0" indent="0" algn="l" rtl="0">
              <a:lnSpc>
                <a:spcPct val="100000"/>
              </a:lnSpc>
              <a:spcBef>
                <a:spcPts val="0"/>
              </a:spcBef>
              <a:buNone/>
              <a:defRPr sz="900" b="0" i="0" u="none" strike="noStrike" cap="none" baseline="0">
                <a:solidFill>
                  <a:schemeClr val="lt1"/>
                </a:solidFill>
                <a:latin typeface="Helvetica Neue"/>
                <a:ea typeface="Helvetica Neue"/>
                <a:cs typeface="Helvetica Neue"/>
                <a:sym typeface="Helvetica Neue"/>
              </a:defRPr>
            </a:lvl1pPr>
          </a:lstStyle>
          <a:p>
            <a:pPr marL="25400" lvl="0" indent="0">
              <a:spcBef>
                <a:spcPts val="0"/>
              </a:spcBef>
              <a:buSzPct val="25000"/>
              <a:buNone/>
            </a:pPr>
            <a:fld id="{00000000-1234-1234-1234-123412341234}" type="slidenum">
              <a:rPr lang="en"/>
              <a:pPr marL="25400" lvl="0" indent="0">
                <a:spcBef>
                  <a:spcPts val="0"/>
                </a:spcBef>
                <a:buSzPct val="25000"/>
                <a:buNone/>
              </a:pPr>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Blank">
    <p:spTree>
      <p:nvGrpSpPr>
        <p:cNvPr id="1" name="Shape 50"/>
        <p:cNvGrpSpPr/>
        <p:nvPr/>
      </p:nvGrpSpPr>
      <p:grpSpPr>
        <a:xfrm>
          <a:off x="0" y="0"/>
          <a:ext cx="0" cy="0"/>
          <a:chOff x="0" y="0"/>
          <a:chExt cx="0" cy="0"/>
        </a:xfrm>
      </p:grpSpPr>
      <p:sp>
        <p:nvSpPr>
          <p:cNvPr id="51" name="Shape 51"/>
          <p:cNvSpPr txBox="1">
            <a:spLocks noGrp="1"/>
          </p:cNvSpPr>
          <p:nvPr>
            <p:ph type="ftr" idx="11"/>
          </p:nvPr>
        </p:nvSpPr>
        <p:spPr>
          <a:xfrm>
            <a:off x="275252" y="6415298"/>
            <a:ext cx="5068499" cy="13979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2" name="Shape 52"/>
          <p:cNvSpPr txBox="1">
            <a:spLocks noGrp="1"/>
          </p:cNvSpPr>
          <p:nvPr>
            <p:ph type="dt" idx="10"/>
          </p:nvPr>
        </p:nvSpPr>
        <p:spPr>
          <a:xfrm>
            <a:off x="457200" y="6377939"/>
            <a:ext cx="2102999" cy="34289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3" name="Shape 53"/>
          <p:cNvSpPr txBox="1">
            <a:spLocks noGrp="1"/>
          </p:cNvSpPr>
          <p:nvPr>
            <p:ph type="sldNum" idx="12"/>
          </p:nvPr>
        </p:nvSpPr>
        <p:spPr>
          <a:xfrm>
            <a:off x="8739496" y="6415298"/>
            <a:ext cx="178500" cy="139799"/>
          </a:xfrm>
          <a:prstGeom prst="rect">
            <a:avLst/>
          </a:prstGeom>
          <a:noFill/>
          <a:ln>
            <a:noFill/>
          </a:ln>
        </p:spPr>
        <p:txBody>
          <a:bodyPr lIns="0" tIns="0" rIns="0" bIns="0" anchor="t" anchorCtr="0">
            <a:noAutofit/>
          </a:bodyPr>
          <a:lstStyle>
            <a:lvl1pPr marL="25400" marR="0" indent="0" algn="l" rtl="0">
              <a:lnSpc>
                <a:spcPct val="100000"/>
              </a:lnSpc>
              <a:spcBef>
                <a:spcPts val="0"/>
              </a:spcBef>
              <a:buNone/>
              <a:defRPr sz="900" b="0" i="0" u="none" strike="noStrike" cap="none" baseline="0">
                <a:solidFill>
                  <a:schemeClr val="lt1"/>
                </a:solidFill>
                <a:latin typeface="Helvetica Neue"/>
                <a:ea typeface="Helvetica Neue"/>
                <a:cs typeface="Helvetica Neue"/>
                <a:sym typeface="Helvetica Neue"/>
              </a:defRPr>
            </a:lvl1pPr>
          </a:lstStyle>
          <a:p>
            <a:pPr marL="25400" lvl="0" indent="0">
              <a:spcBef>
                <a:spcPts val="0"/>
              </a:spcBef>
              <a:buSzPct val="25000"/>
              <a:buNone/>
            </a:pPr>
            <a:fld id="{00000000-1234-1234-1234-123412341234}" type="slidenum">
              <a:rPr lang="en"/>
              <a:pPr marL="25400" lvl="0" indent="0">
                <a:spcBef>
                  <a:spcPts val="0"/>
                </a:spcBef>
                <a:buSzPct val="25000"/>
                <a:buNone/>
              </a:pPr>
              <a:t>‹#›</a:t>
            </a:fld>
            <a:endParaRPr lang="en"/>
          </a:p>
        </p:txBody>
      </p:sp>
    </p:spTree>
  </p:cSld>
  <p:clrMapOvr>
    <a:masterClrMapping/>
  </p:clrMapOvr>
</p:sldLayout>
</file>

<file path=ppt/slideMasters/_rels/slideMaster1.xml.rels><?xml version="1.0" encoding="UTF-8" ?><Relationships xmlns="http://schemas.openxmlformats.org/package/2006/relationships"><Relationship Target="../slideLayouts/slideLayout3.xml" Type="http://schemas.openxmlformats.org/officeDocument/2006/relationships/slideLayout" Id="rId3"></Relationship><Relationship Target="../theme/theme1.xml" Type="http://schemas.openxmlformats.org/officeDocument/2006/relationships/theme" Id="rId7"></Relationship><Relationship Target="../slideLayouts/slideLayout2.xml" Type="http://schemas.openxmlformats.org/officeDocument/2006/relationships/slideLayout" Id="rId2"></Relationship><Relationship Target="../slideLayouts/slideLayout1.xml" Type="http://schemas.openxmlformats.org/officeDocument/2006/relationships/slideLayout" Id="rId1"></Relationship><Relationship Target="../slideLayouts/slideLayout6.xml" Type="http://schemas.openxmlformats.org/officeDocument/2006/relationships/slideLayout" Id="rId6"></Relationship><Relationship Target="../slideLayouts/slideLayout5.xml" Type="http://schemas.openxmlformats.org/officeDocument/2006/relationships/slideLayout" Id="rId5"></Relationship><Relationship Target="../slideLayouts/slideLayout4.xml" Type="http://schemas.openxmlformats.org/officeDocument/2006/relationships/slideLayout" Id="rId4"></Relationship></Relationships>
</file>

<file path=ppt/slideMasters/_rels/slideMaster2.xml.rels><?xml version="1.0" encoding="UTF-8" ?><Relationships xmlns="http://schemas.openxmlformats.org/package/2006/relationships"><Relationship Target="../slideLayouts/slideLayout9.xml" Type="http://schemas.openxmlformats.org/officeDocument/2006/relationships/slideLayout" Id="rId3"></Relationship><Relationship Target="../slideLayouts/slideLayout8.xml" Type="http://schemas.openxmlformats.org/officeDocument/2006/relationships/slideLayout" Id="rId2"></Relationship><Relationship Target="../slideLayouts/slideLayout7.xml" Type="http://schemas.openxmlformats.org/officeDocument/2006/relationships/slideLayout" Id="rId1"></Relationship><Relationship Target="../theme/theme2.xml" Type="http://schemas.openxmlformats.org/officeDocument/2006/relationships/theme" Id="rId5"></Relationship><Relationship Target="../slideLayouts/slideLayout10.xml" Type="http://schemas.openxmlformats.org/officeDocument/2006/relationships/slideLayout" Id="rId4"></Relationshi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spcBef>
                <a:spcPts val="0"/>
              </a:spcBef>
              <a:buClr>
                <a:schemeClr val="dk1"/>
              </a:buClr>
              <a:buSzPct val="100000"/>
              <a:buNone/>
              <a:defRPr sz="3600" b="1">
                <a:solidFill>
                  <a:schemeClr val="dk1"/>
                </a:solidFill>
              </a:defRPr>
            </a:lvl1pPr>
            <a:lvl2pPr>
              <a:spcBef>
                <a:spcPts val="0"/>
              </a:spcBef>
              <a:buClr>
                <a:schemeClr val="dk1"/>
              </a:buClr>
              <a:buSzPct val="100000"/>
              <a:buNone/>
              <a:defRPr sz="3600" b="1">
                <a:solidFill>
                  <a:schemeClr val="dk1"/>
                </a:solidFill>
              </a:defRPr>
            </a:lvl2pPr>
            <a:lvl3pPr>
              <a:spcBef>
                <a:spcPts val="0"/>
              </a:spcBef>
              <a:buClr>
                <a:schemeClr val="dk1"/>
              </a:buClr>
              <a:buSzPct val="100000"/>
              <a:buNone/>
              <a:defRPr sz="3600" b="1">
                <a:solidFill>
                  <a:schemeClr val="dk1"/>
                </a:solidFill>
              </a:defRPr>
            </a:lvl3pPr>
            <a:lvl4pPr>
              <a:spcBef>
                <a:spcPts val="0"/>
              </a:spcBef>
              <a:buClr>
                <a:schemeClr val="dk1"/>
              </a:buClr>
              <a:buSzPct val="100000"/>
              <a:buNone/>
              <a:defRPr sz="3600" b="1">
                <a:solidFill>
                  <a:schemeClr val="dk1"/>
                </a:solidFill>
              </a:defRPr>
            </a:lvl4pPr>
            <a:lvl5pPr>
              <a:spcBef>
                <a:spcPts val="0"/>
              </a:spcBef>
              <a:buClr>
                <a:schemeClr val="dk1"/>
              </a:buClr>
              <a:buSzPct val="100000"/>
              <a:buNone/>
              <a:defRPr sz="3600" b="1">
                <a:solidFill>
                  <a:schemeClr val="dk1"/>
                </a:solidFill>
              </a:defRPr>
            </a:lvl5pPr>
            <a:lvl6pPr>
              <a:spcBef>
                <a:spcPts val="0"/>
              </a:spcBef>
              <a:buClr>
                <a:schemeClr val="dk1"/>
              </a:buClr>
              <a:buSzPct val="100000"/>
              <a:buNone/>
              <a:defRPr sz="3600" b="1">
                <a:solidFill>
                  <a:schemeClr val="dk1"/>
                </a:solidFill>
              </a:defRPr>
            </a:lvl6pPr>
            <a:lvl7pPr>
              <a:spcBef>
                <a:spcPts val="0"/>
              </a:spcBef>
              <a:buClr>
                <a:schemeClr val="dk1"/>
              </a:buClr>
              <a:buSzPct val="100000"/>
              <a:buNone/>
              <a:defRPr sz="3600" b="1">
                <a:solidFill>
                  <a:schemeClr val="dk1"/>
                </a:solidFill>
              </a:defRPr>
            </a:lvl7pPr>
            <a:lvl8pPr>
              <a:spcBef>
                <a:spcPts val="0"/>
              </a:spcBef>
              <a:buClr>
                <a:schemeClr val="dk1"/>
              </a:buClr>
              <a:buSzPct val="100000"/>
              <a:buNone/>
              <a:defRPr sz="3600" b="1">
                <a:solidFill>
                  <a:schemeClr val="dk1"/>
                </a:solidFill>
              </a:defRPr>
            </a:lvl8pPr>
            <a:lvl9pPr>
              <a:spcBef>
                <a:spcPts val="0"/>
              </a:spcBef>
              <a:buClr>
                <a:schemeClr val="dk1"/>
              </a:buClr>
              <a:buSzPct val="100000"/>
              <a:buNone/>
              <a:defRPr sz="3600" b="1">
                <a:solidFill>
                  <a:schemeClr val="dk1"/>
                </a:solidFill>
              </a:defRPr>
            </a:lvl9pPr>
          </a:lstStyle>
          <a:p>
            <a:endParaRPr/>
          </a:p>
        </p:txBody>
      </p:sp>
      <p:sp>
        <p:nvSpPr>
          <p:cNvPr id="6" name="Shape 6"/>
          <p:cNvSpPr txBox="1">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a:spcBef>
                <a:spcPts val="600"/>
              </a:spcBef>
              <a:buClr>
                <a:schemeClr val="dk1"/>
              </a:buClr>
              <a:buSzPct val="100000"/>
              <a:defRPr sz="3000">
                <a:solidFill>
                  <a:schemeClr val="dk1"/>
                </a:solidFill>
              </a:defRPr>
            </a:lvl1pPr>
            <a:lvl2pPr>
              <a:spcBef>
                <a:spcPts val="480"/>
              </a:spcBef>
              <a:buClr>
                <a:schemeClr val="dk1"/>
              </a:buClr>
              <a:buSzPct val="100000"/>
              <a:defRPr sz="2400">
                <a:solidFill>
                  <a:schemeClr val="dk1"/>
                </a:solidFill>
              </a:defRPr>
            </a:lvl2pPr>
            <a:lvl3pPr>
              <a:spcBef>
                <a:spcPts val="480"/>
              </a:spcBef>
              <a:buClr>
                <a:schemeClr val="dk1"/>
              </a:buClr>
              <a:buSzPct val="100000"/>
              <a:defRPr sz="2400">
                <a:solidFill>
                  <a:schemeClr val="dk1"/>
                </a:solidFill>
              </a:defRPr>
            </a:lvl3pPr>
            <a:lvl4pPr>
              <a:spcBef>
                <a:spcPts val="360"/>
              </a:spcBef>
              <a:buClr>
                <a:schemeClr val="dk1"/>
              </a:buClr>
              <a:buSzPct val="100000"/>
              <a:defRPr sz="1800">
                <a:solidFill>
                  <a:schemeClr val="dk1"/>
                </a:solidFill>
              </a:defRPr>
            </a:lvl4pPr>
            <a:lvl5pPr>
              <a:spcBef>
                <a:spcPts val="360"/>
              </a:spcBef>
              <a:buClr>
                <a:schemeClr val="dk1"/>
              </a:buClr>
              <a:buSzPct val="100000"/>
              <a:defRPr sz="1800">
                <a:solidFill>
                  <a:schemeClr val="dk1"/>
                </a:solidFill>
              </a:defRPr>
            </a:lvl5pPr>
            <a:lvl6pPr>
              <a:spcBef>
                <a:spcPts val="360"/>
              </a:spcBef>
              <a:buClr>
                <a:schemeClr val="dk1"/>
              </a:buClr>
              <a:buSzPct val="100000"/>
              <a:defRPr sz="1800">
                <a:solidFill>
                  <a:schemeClr val="dk1"/>
                </a:solidFill>
              </a:defRPr>
            </a:lvl6pPr>
            <a:lvl7pPr>
              <a:spcBef>
                <a:spcPts val="360"/>
              </a:spcBef>
              <a:buClr>
                <a:schemeClr val="dk1"/>
              </a:buClr>
              <a:buSzPct val="100000"/>
              <a:defRPr sz="1800">
                <a:solidFill>
                  <a:schemeClr val="dk1"/>
                </a:solidFill>
              </a:defRPr>
            </a:lvl7pPr>
            <a:lvl8pPr>
              <a:spcBef>
                <a:spcPts val="360"/>
              </a:spcBef>
              <a:buClr>
                <a:schemeClr val="dk1"/>
              </a:buClr>
              <a:buSzPct val="100000"/>
              <a:defRPr sz="1800">
                <a:solidFill>
                  <a:schemeClr val="dk1"/>
                </a:solidFill>
              </a:defRPr>
            </a:lvl8pPr>
            <a:lvl9pPr>
              <a:spcBef>
                <a:spcPts val="360"/>
              </a:spcBef>
              <a:buClr>
                <a:schemeClr val="dk1"/>
              </a:buClr>
              <a:buSzPct val="100000"/>
              <a:defRPr sz="1800">
                <a:solidFill>
                  <a:schemeClr val="dk1"/>
                </a:solidFill>
              </a:defRPr>
            </a:lvl9pPr>
          </a:lstStyle>
          <a:p>
            <a:endParaRPr/>
          </a:p>
        </p:txBody>
      </p:sp>
      <p:sp>
        <p:nvSpPr>
          <p:cNvPr id="7" name="Shape 7"/>
          <p:cNvSpPr txBox="1">
            <a:spLocks noGrp="1"/>
          </p:cNvSpPr>
          <p:nvPr>
            <p:ph type="sldNum" idx="12"/>
          </p:nvPr>
        </p:nvSpPr>
        <p:spPr>
          <a:xfrm>
            <a:off x="8556791" y="6333134"/>
            <a:ext cx="548699" cy="524699"/>
          </a:xfrm>
          <a:prstGeom prst="rect">
            <a:avLst/>
          </a:prstGeom>
          <a:noFill/>
          <a:ln>
            <a:noFill/>
          </a:ln>
        </p:spPr>
        <p:txBody>
          <a:bodyPr lIns="91425" tIns="91425" rIns="91425" bIns="91425" anchor="ctr" anchorCtr="0">
            <a:noAutofit/>
          </a:bodyPr>
          <a:lstStyle>
            <a:lvl1pPr algn="r">
              <a:spcBef>
                <a:spcPts val="0"/>
              </a:spcBef>
              <a:buNone/>
              <a:defRPr sz="1300">
                <a:solidFill>
                  <a:schemeClr val="dk1"/>
                </a:solidFill>
              </a:defRPr>
            </a:lvl1pPr>
          </a:lstStyle>
          <a:p>
            <a:pPr>
              <a:spcBef>
                <a:spcPts val="0"/>
              </a:spcBef>
              <a:buNone/>
            </a:pPr>
            <a:fld id="{00000000-1234-1234-1234-123412341234}" type="slidenum">
              <a:rPr lang="en"/>
              <a:pPr>
                <a:spcBef>
                  <a:spcPts val="0"/>
                </a:spcBef>
                <a:buNone/>
              </a:pPr>
              <a:t>‹#›</a:t>
            </a:fld>
            <a:endParaRPr lang="en"/>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1" r:id="rId6"/>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
        <p:cNvGrpSpPr/>
        <p:nvPr/>
      </p:nvGrpSpPr>
      <p:grpSpPr>
        <a:xfrm>
          <a:off x="0" y="0"/>
          <a:ext cx="0" cy="0"/>
          <a:chOff x="0" y="0"/>
          <a:chExt cx="0" cy="0"/>
        </a:xfrm>
      </p:grpSpPr>
      <p:sp>
        <p:nvSpPr>
          <p:cNvPr id="30" name="Shape 30"/>
          <p:cNvSpPr/>
          <p:nvPr/>
        </p:nvSpPr>
        <p:spPr>
          <a:xfrm>
            <a:off x="8423997" y="6377394"/>
            <a:ext cx="504189" cy="216533"/>
          </a:xfrm>
          <a:custGeom>
            <a:avLst/>
            <a:gdLst/>
            <a:ahLst/>
            <a:cxnLst/>
            <a:rect l="0" t="0" r="0" b="0"/>
            <a:pathLst>
              <a:path w="504190" h="216534" extrusionOk="0">
                <a:moveTo>
                  <a:pt x="0" y="216001"/>
                </a:moveTo>
                <a:lnTo>
                  <a:pt x="503999" y="216001"/>
                </a:lnTo>
                <a:lnTo>
                  <a:pt x="503999" y="0"/>
                </a:lnTo>
                <a:lnTo>
                  <a:pt x="0" y="0"/>
                </a:lnTo>
                <a:lnTo>
                  <a:pt x="0" y="216001"/>
                </a:lnTo>
                <a:close/>
              </a:path>
            </a:pathLst>
          </a:custGeom>
          <a:solidFill>
            <a:srgbClr val="064263"/>
          </a:solidFill>
          <a:ln>
            <a:noFill/>
          </a:ln>
        </p:spPr>
        <p:txBody>
          <a:bodyPr lIns="0" tIns="0" rIns="0" bIns="0" anchor="t" anchorCtr="0">
            <a:noAutofit/>
          </a:bodyPr>
          <a:lstStyle/>
          <a:p>
            <a:pPr marL="0" marR="0" lvl="0" indent="0" algn="l" rtl="0">
              <a:spcBef>
                <a:spcPts val="0"/>
              </a:spcBef>
              <a:buNone/>
            </a:pPr>
            <a:endParaRPr sz="1800" b="0" i="0" u="none" strike="noStrike" cap="none" baseline="0">
              <a:solidFill>
                <a:schemeClr val="dk1"/>
              </a:solidFill>
              <a:latin typeface="Calibri"/>
              <a:ea typeface="Calibri"/>
              <a:cs typeface="Calibri"/>
              <a:sym typeface="Calibri"/>
            </a:endParaRPr>
          </a:p>
        </p:txBody>
      </p:sp>
      <p:sp>
        <p:nvSpPr>
          <p:cNvPr id="31" name="Shape 31"/>
          <p:cNvSpPr/>
          <p:nvPr/>
        </p:nvSpPr>
        <p:spPr>
          <a:xfrm>
            <a:off x="216001" y="6377394"/>
            <a:ext cx="8208008" cy="216533"/>
          </a:xfrm>
          <a:custGeom>
            <a:avLst/>
            <a:gdLst/>
            <a:ahLst/>
            <a:cxnLst/>
            <a:rect l="0" t="0" r="0" b="0"/>
            <a:pathLst>
              <a:path w="8208009" h="216534" extrusionOk="0">
                <a:moveTo>
                  <a:pt x="0" y="216001"/>
                </a:moveTo>
                <a:lnTo>
                  <a:pt x="8207997" y="216001"/>
                </a:lnTo>
                <a:lnTo>
                  <a:pt x="8207997" y="0"/>
                </a:lnTo>
                <a:lnTo>
                  <a:pt x="0" y="0"/>
                </a:lnTo>
                <a:lnTo>
                  <a:pt x="0" y="216001"/>
                </a:lnTo>
                <a:close/>
              </a:path>
            </a:pathLst>
          </a:custGeom>
          <a:solidFill>
            <a:srgbClr val="BBBDC0"/>
          </a:solidFill>
          <a:ln>
            <a:noFill/>
          </a:ln>
        </p:spPr>
        <p:txBody>
          <a:bodyPr lIns="0" tIns="0" rIns="0" bIns="0" anchor="t" anchorCtr="0">
            <a:noAutofit/>
          </a:bodyPr>
          <a:lstStyle/>
          <a:p>
            <a:pPr marL="0" marR="0" lvl="0" indent="0" algn="l" rtl="0">
              <a:spcBef>
                <a:spcPts val="0"/>
              </a:spcBef>
              <a:buNone/>
            </a:pPr>
            <a:endParaRPr sz="1800" b="0" i="0" u="none" strike="noStrike" cap="none" baseline="0">
              <a:solidFill>
                <a:schemeClr val="dk1"/>
              </a:solidFill>
              <a:latin typeface="Calibri"/>
              <a:ea typeface="Calibri"/>
              <a:cs typeface="Calibri"/>
              <a:sym typeface="Calibri"/>
            </a:endParaRPr>
          </a:p>
        </p:txBody>
      </p:sp>
      <p:sp>
        <p:nvSpPr>
          <p:cNvPr id="32" name="Shape 32"/>
          <p:cNvSpPr txBox="1">
            <a:spLocks noGrp="1"/>
          </p:cNvSpPr>
          <p:nvPr>
            <p:ph type="title"/>
          </p:nvPr>
        </p:nvSpPr>
        <p:spPr>
          <a:xfrm>
            <a:off x="275300" y="283626"/>
            <a:ext cx="8593500" cy="330300"/>
          </a:xfrm>
          <a:prstGeom prst="rect">
            <a:avLst/>
          </a:prstGeom>
          <a:noFill/>
          <a:ln>
            <a:noFill/>
          </a:ln>
        </p:spPr>
        <p:txBody>
          <a:bodyPr lIns="91425" tIns="91425" rIns="91425" bIns="91425" anchor="t"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33" name="Shape 33"/>
          <p:cNvSpPr txBox="1">
            <a:spLocks noGrp="1"/>
          </p:cNvSpPr>
          <p:nvPr>
            <p:ph type="body" idx="1"/>
          </p:nvPr>
        </p:nvSpPr>
        <p:spPr>
          <a:xfrm>
            <a:off x="959301" y="2449510"/>
            <a:ext cx="7225499" cy="146549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4" name="Shape 34"/>
          <p:cNvSpPr txBox="1">
            <a:spLocks noGrp="1"/>
          </p:cNvSpPr>
          <p:nvPr>
            <p:ph type="ftr" idx="11"/>
          </p:nvPr>
        </p:nvSpPr>
        <p:spPr>
          <a:xfrm>
            <a:off x="275252" y="6415298"/>
            <a:ext cx="5068499" cy="13979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5" name="Shape 35"/>
          <p:cNvSpPr txBox="1">
            <a:spLocks noGrp="1"/>
          </p:cNvSpPr>
          <p:nvPr>
            <p:ph type="dt" idx="10"/>
          </p:nvPr>
        </p:nvSpPr>
        <p:spPr>
          <a:xfrm>
            <a:off x="457200" y="6377939"/>
            <a:ext cx="2102999" cy="34289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6" name="Shape 36"/>
          <p:cNvSpPr txBox="1">
            <a:spLocks noGrp="1"/>
          </p:cNvSpPr>
          <p:nvPr>
            <p:ph type="sldNum" idx="12"/>
          </p:nvPr>
        </p:nvSpPr>
        <p:spPr>
          <a:xfrm>
            <a:off x="8739496" y="6415298"/>
            <a:ext cx="178500" cy="139799"/>
          </a:xfrm>
          <a:prstGeom prst="rect">
            <a:avLst/>
          </a:prstGeom>
          <a:noFill/>
          <a:ln>
            <a:noFill/>
          </a:ln>
        </p:spPr>
        <p:txBody>
          <a:bodyPr lIns="0" tIns="0" rIns="0" bIns="0" anchor="t" anchorCtr="0">
            <a:noAutofit/>
          </a:bodyPr>
          <a:lstStyle>
            <a:lvl1pPr marL="25400" marR="0" indent="0" algn="l" rtl="0">
              <a:lnSpc>
                <a:spcPct val="100000"/>
              </a:lnSpc>
              <a:spcBef>
                <a:spcPts val="0"/>
              </a:spcBef>
              <a:buNone/>
              <a:defRPr sz="900" b="0" i="0" u="none" strike="noStrike" cap="none" baseline="0">
                <a:solidFill>
                  <a:schemeClr val="lt1"/>
                </a:solidFill>
                <a:latin typeface="Helvetica Neue"/>
                <a:ea typeface="Helvetica Neue"/>
                <a:cs typeface="Helvetica Neue"/>
                <a:sym typeface="Helvetica Neue"/>
              </a:defRPr>
            </a:lvl1pPr>
          </a:lstStyle>
          <a:p>
            <a:pPr marL="25400" lvl="0" indent="0">
              <a:spcBef>
                <a:spcPts val="0"/>
              </a:spcBef>
              <a:buSzPct val="25000"/>
              <a:buNone/>
            </a:pPr>
            <a:fld id="{00000000-1234-1234-1234-123412341234}" type="slidenum">
              <a:rPr lang="en"/>
              <a:pPr marL="25400" lvl="0" indent="0">
                <a:spcBef>
                  <a:spcPts val="0"/>
                </a:spcBef>
                <a:buSzPct val="25000"/>
                <a:buNone/>
              </a:pPr>
              <a:t>‹#›</a:t>
            </a:fld>
            <a:endParaRPr lang="en"/>
          </a:p>
        </p:txBody>
      </p:sp>
    </p:spTree>
  </p:cSld>
  <p:clrMap bg1="lt1" tx1="dk1" bg2="dk2" tx2="lt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Relationships xmlns="http://schemas.openxmlformats.org/package/2006/relationships"><Relationship Target="../slideLayouts/slideLayout7.xml" Type="http://schemas.openxmlformats.org/officeDocument/2006/relationships/slideLayout" Id="rId1"></Relationship></Relationships>
</file>

<file path=ppt/slides/_rels/slide10.xml.rels><?xml version="1.0" encoding="UTF-8" ?><Relationships xmlns="http://schemas.openxmlformats.org/package/2006/relationships"><Relationship Target="../media/image26.png" Type="http://schemas.openxmlformats.org/officeDocument/2006/relationships/image" Id="rId8"></Relationship><Relationship Target="../media/image21.png" Type="http://schemas.openxmlformats.org/officeDocument/2006/relationships/image" Id="rId3"></Relationship><Relationship Target="../media/image25.png" Type="http://schemas.openxmlformats.org/officeDocument/2006/relationships/image" Id="rId7"></Relationship><Relationship Target="../media/image20.png" Type="http://schemas.openxmlformats.org/officeDocument/2006/relationships/image" Id="rId2"></Relationship><Relationship Target="../slideLayouts/slideLayout9.xml" Type="http://schemas.openxmlformats.org/officeDocument/2006/relationships/slideLayout" Id="rId1"></Relationship><Relationship Target="../media/image24.png" Type="http://schemas.openxmlformats.org/officeDocument/2006/relationships/image" Id="rId6"></Relationship><Relationship Target="../media/image23.png" Type="http://schemas.openxmlformats.org/officeDocument/2006/relationships/image" Id="rId5"></Relationship><Relationship Target="../media/image22.png" Type="http://schemas.openxmlformats.org/officeDocument/2006/relationships/image" Id="rId4"></Relationship><Relationship Target="../media/image27.png" Type="http://schemas.openxmlformats.org/officeDocument/2006/relationships/image" Id="rId9"></Relationship></Relationships>
</file>

<file path=ppt/slides/_rels/slide11.xml.rels><?xml version="1.0" encoding="UTF-8" ?><Relationships xmlns="http://schemas.openxmlformats.org/package/2006/relationships"><Relationship Target="../media/image21.png" Type="http://schemas.openxmlformats.org/officeDocument/2006/relationships/image" Id="rId3"></Relationship><Relationship Target="../media/image20.png" Type="http://schemas.openxmlformats.org/officeDocument/2006/relationships/image" Id="rId2"></Relationship><Relationship Target="../slideLayouts/slideLayout9.xml" Type="http://schemas.openxmlformats.org/officeDocument/2006/relationships/slideLayout" Id="rId1"></Relationship><Relationship Target="../media/image22.png" Type="http://schemas.openxmlformats.org/officeDocument/2006/relationships/image" Id="rId4"></Relationship></Relationships>
</file>

<file path=ppt/slides/_rels/slide12.xml.rels><?xml version="1.0" encoding="UTF-8" ?><Relationships xmlns="http://schemas.openxmlformats.org/package/2006/relationships"><Relationship Target="../media/image20.png" Type="http://schemas.openxmlformats.org/officeDocument/2006/relationships/image" Id="rId3"></Relationship><Relationship Target="../media/image21.png" Type="http://schemas.openxmlformats.org/officeDocument/2006/relationships/image" Id="rId2"></Relationship><Relationship Target="../slideLayouts/slideLayout9.xml" Type="http://schemas.openxmlformats.org/officeDocument/2006/relationships/slideLayout" Id="rId1"></Relationship></Relationships>
</file>

<file path=ppt/slides/_rels/slide13.xml.rels><?xml version="1.0" encoding="UTF-8" ?><Relationships xmlns="http://schemas.openxmlformats.org/package/2006/relationships"><Relationship Target="../media/image28.png" Type="http://schemas.openxmlformats.org/officeDocument/2006/relationships/image" Id="rId3"></Relationship><Relationship Target="../slideLayouts/slideLayout7.xml" Type="http://schemas.openxmlformats.org/officeDocument/2006/relationships/slideLayout" Id="rId1"></Relationship><Relationship Target="../media/image31.png" Type="http://schemas.openxmlformats.org/officeDocument/2006/relationships/image" Id="rId6"></Relationship><Relationship Target="../media/image30.png" Type="http://schemas.openxmlformats.org/officeDocument/2006/relationships/image" Id="rId5"></Relationship><Relationship Target="../media/image29.png" Type="http://schemas.openxmlformats.org/officeDocument/2006/relationships/image" Id="rId4"></Relationship></Relationships>
</file>

<file path=ppt/slides/_rels/slide14.xml.rels><?xml version="1.0" encoding="UTF-8" ?><Relationships xmlns="http://schemas.openxmlformats.org/package/2006/relationships"><Relationship Target="../media/image33.png" Type="http://schemas.openxmlformats.org/officeDocument/2006/relationships/image" Id="rId3"></Relationship><Relationship Target="../media/image32.png" Type="http://schemas.openxmlformats.org/officeDocument/2006/relationships/image" Id="rId2"></Relationship><Relationship Target="../slideLayouts/slideLayout6.xml" Type="http://schemas.openxmlformats.org/officeDocument/2006/relationships/slideLayout" Id="rId1"></Relationship></Relationships>
</file>

<file path=ppt/slides/_rels/slide15.xml.rels><?xml version="1.0" encoding="UTF-8" ?><Relationships xmlns="http://schemas.openxmlformats.org/package/2006/relationships"><Relationship Target="../slideLayouts/slideLayout6.xml" Type="http://schemas.openxmlformats.org/officeDocument/2006/relationships/slideLayout" Id="rId1"></Relationship></Relationships>
</file>

<file path=ppt/slides/_rels/slide16.xml.rels><?xml version="1.0" encoding="UTF-8" ?><Relationships xmlns="http://schemas.openxmlformats.org/package/2006/relationships"><Relationship Target="../media/image9.png" Type="http://schemas.openxmlformats.org/officeDocument/2006/relationships/image" Id="rId3"></Relationship><Relationship Target="../media/image5.png" Type="http://schemas.openxmlformats.org/officeDocument/2006/relationships/image" Id="rId2"></Relationship><Relationship Target="../slideLayouts/slideLayout6.xml" Type="http://schemas.openxmlformats.org/officeDocument/2006/relationships/slideLayout" Id="rId1"></Relationship><Relationship Target="../comments/comment1.xml" Type="http://schemas.openxmlformats.org/officeDocument/2006/relationships/comments" Id="rId5"></Relationship><Relationship Target="../media/image10.png" Type="http://schemas.openxmlformats.org/officeDocument/2006/relationships/image" Id="rId4"></Relationship></Relationships>
</file>

<file path=ppt/slides/_rels/slide17.xml.rels><?xml version="1.0" encoding="UTF-8" ?><Relationships xmlns="http://schemas.openxmlformats.org/package/2006/relationships"><Relationship Target="../media/image10.png" Type="http://schemas.openxmlformats.org/officeDocument/2006/relationships/image" Id="rId2"></Relationship><Relationship Target="../slideLayouts/slideLayout6.xml" Type="http://schemas.openxmlformats.org/officeDocument/2006/relationships/slideLayout" Id="rId1"></Relationship></Relationships>
</file>

<file path=ppt/slides/_rels/slide2.xml.rels><?xml version="1.0" encoding="UTF-8" ?><Relationships xmlns="http://schemas.openxmlformats.org/package/2006/relationships"><Relationship Target="../slideLayouts/slideLayout8.xml" Type="http://schemas.openxmlformats.org/officeDocument/2006/relationships/slideLayout" Id="rId1"></Relationship></Relationships>
</file>

<file path=ppt/slides/_rels/slide3.xml.rels><?xml version="1.0" encoding="UTF-8" ?><Relationships xmlns="http://schemas.openxmlformats.org/package/2006/relationships"><Relationship Target="../media/image1.png" Type="http://schemas.openxmlformats.org/officeDocument/2006/relationships/image" Id="rId3"></Relationship><Relationship Target="../slideLayouts/slideLayout8.xml" Type="http://schemas.openxmlformats.org/officeDocument/2006/relationships/slideLayout" Id="rId1"></Relationship><Relationship Target="../media/image4.png" Type="http://schemas.openxmlformats.org/officeDocument/2006/relationships/image" Id="rId6"></Relationship><Relationship Target="../media/image3.png" Type="http://schemas.openxmlformats.org/officeDocument/2006/relationships/image" Id="rId5"></Relationship><Relationship Target="../media/image2.png" Type="http://schemas.openxmlformats.org/officeDocument/2006/relationships/image" Id="rId4"></Relationship></Relationships>
</file>

<file path=ppt/slides/_rels/slide4.xml.rels><?xml version="1.0" encoding="UTF-8" ?><Relationships xmlns="http://schemas.openxmlformats.org/package/2006/relationships"><Relationship Target="../media/image6.png" Type="http://schemas.openxmlformats.org/officeDocument/2006/relationships/image" Id="rId3"></Relationship><Relationship Target="../media/image10.png" Type="http://schemas.openxmlformats.org/officeDocument/2006/relationships/image" Id="rId7"></Relationship><Relationship Target="../media/image5.png" Type="http://schemas.openxmlformats.org/officeDocument/2006/relationships/image" Id="rId2"></Relationship><Relationship Target="../slideLayouts/slideLayout6.xml" Type="http://schemas.openxmlformats.org/officeDocument/2006/relationships/slideLayout" Id="rId1"></Relationship><Relationship Target="../media/image9.png" Type="http://schemas.openxmlformats.org/officeDocument/2006/relationships/image" Id="rId6"></Relationship><Relationship Target="../media/image8.png" Type="http://schemas.openxmlformats.org/officeDocument/2006/relationships/image" Id="rId5"></Relationship><Relationship Target="../media/image7.png" Type="http://schemas.openxmlformats.org/officeDocument/2006/relationships/image" Id="rId4"></Relationship></Relationships>
</file>

<file path=ppt/slides/_rels/slide5.xml.rels><?xml version="1.0" encoding="UTF-8" ?><Relationships xmlns="http://schemas.openxmlformats.org/package/2006/relationships"><Relationship Target="../media/image11.png" Type="http://schemas.openxmlformats.org/officeDocument/2006/relationships/image" Id="rId3"></Relationship><Relationship Target="../slideLayouts/slideLayout7.xml" Type="http://schemas.openxmlformats.org/officeDocument/2006/relationships/slideLayout" Id="rId1"></Relationship></Relationships>
</file>

<file path=ppt/slides/_rels/slide6.xml.rels><?xml version="1.0" encoding="UTF-8" ?><Relationships xmlns="http://schemas.openxmlformats.org/package/2006/relationships"><Relationship Target="../media/image12.png" Type="http://schemas.openxmlformats.org/officeDocument/2006/relationships/image" Id="rId3"></Relationship><Relationship Target="../slideLayouts/slideLayout7.xml" Type="http://schemas.openxmlformats.org/officeDocument/2006/relationships/slideLayout" Id="rId1"></Relationship><Relationship Target="../media/image13.png" Type="http://schemas.openxmlformats.org/officeDocument/2006/relationships/image" Id="rId4"></Relationship></Relationships>
</file>

<file path=ppt/slides/_rels/slide7.xml.rels><?xml version="1.0" encoding="UTF-8" ?><Relationships xmlns="http://schemas.openxmlformats.org/package/2006/relationships"><Relationship Target="../media/image14.png" Type="http://schemas.openxmlformats.org/officeDocument/2006/relationships/image" Id="rId3"></Relationship><Relationship Target="../slideLayouts/slideLayout7.xml" Type="http://schemas.openxmlformats.org/officeDocument/2006/relationships/slideLayout" Id="rId1"></Relationship><Relationship Target="../media/image15.png" Type="http://schemas.openxmlformats.org/officeDocument/2006/relationships/image" Id="rId4"></Relationship></Relationships>
</file>

<file path=ppt/slides/_rels/slide8.xml.rels><?xml version="1.0" encoding="UTF-8" ?><Relationships xmlns="http://schemas.openxmlformats.org/package/2006/relationships"><Relationship Target="../slideLayouts/slideLayout7.xml" Type="http://schemas.openxmlformats.org/officeDocument/2006/relationships/slideLayout" Id="rId1"></Relationship></Relationships>
</file>

<file path=ppt/slides/_rels/slide9.xml.rels><?xml version="1.0" encoding="UTF-8" ?><Relationships xmlns="http://schemas.openxmlformats.org/package/2006/relationships"><Relationship Target="../media/image17.png" Type="http://schemas.openxmlformats.org/officeDocument/2006/relationships/image" Id="rId3"></Relationship><Relationship Target="../media/image16.png" Type="http://schemas.openxmlformats.org/officeDocument/2006/relationships/image" Id="rId2"></Relationship><Relationship Target="../slideLayouts/slideLayout9.xml" Type="http://schemas.openxmlformats.org/officeDocument/2006/relationships/slideLayout" Id="rId1"></Relationship><Relationship Target="../media/image19.png" Type="http://schemas.openxmlformats.org/officeDocument/2006/relationships/image" Id="rId5"></Relationship><Relationship Target="../media/image18.png" Type="http://schemas.openxmlformats.org/officeDocument/2006/relationships/image" Id="rId4"></Relationshi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p:nvPr/>
        </p:nvSpPr>
        <p:spPr>
          <a:xfrm>
            <a:off x="8423997" y="216001"/>
            <a:ext cx="504189" cy="216535"/>
          </a:xfrm>
          <a:custGeom>
            <a:avLst/>
            <a:gdLst/>
            <a:ahLst/>
            <a:cxnLst/>
            <a:rect l="0" t="0" r="0" b="0"/>
            <a:pathLst>
              <a:path w="504190" h="216534" extrusionOk="0">
                <a:moveTo>
                  <a:pt x="0" y="216001"/>
                </a:moveTo>
                <a:lnTo>
                  <a:pt x="503999" y="216001"/>
                </a:lnTo>
                <a:lnTo>
                  <a:pt x="503999" y="0"/>
                </a:lnTo>
                <a:lnTo>
                  <a:pt x="0" y="0"/>
                </a:lnTo>
                <a:lnTo>
                  <a:pt x="0" y="216001"/>
                </a:lnTo>
                <a:close/>
              </a:path>
            </a:pathLst>
          </a:custGeom>
          <a:solidFill>
            <a:srgbClr val="064263"/>
          </a:solidFill>
          <a:ln>
            <a:noFill/>
          </a:ln>
        </p:spPr>
        <p:txBody>
          <a:bodyPr lIns="0" tIns="0" rIns="0" bIns="0" anchor="t" anchorCtr="0">
            <a:noAutofit/>
          </a:bodyPr>
          <a:lstStyle/>
          <a:p>
            <a:pPr marL="0" marR="0" lvl="0" indent="0" algn="l" rtl="0">
              <a:spcBef>
                <a:spcPts val="0"/>
              </a:spcBef>
              <a:buNone/>
            </a:pPr>
            <a:endParaRPr sz="1800" b="0" i="0" u="none" strike="noStrike" cap="none" baseline="0">
              <a:solidFill>
                <a:schemeClr val="dk1"/>
              </a:solidFill>
              <a:latin typeface="Calibri"/>
              <a:ea typeface="Calibri"/>
              <a:cs typeface="Calibri"/>
              <a:sym typeface="Calibri"/>
            </a:endParaRPr>
          </a:p>
        </p:txBody>
      </p:sp>
      <p:sp>
        <p:nvSpPr>
          <p:cNvPr id="67" name="Shape 67"/>
          <p:cNvSpPr/>
          <p:nvPr/>
        </p:nvSpPr>
        <p:spPr>
          <a:xfrm>
            <a:off x="216001" y="216001"/>
            <a:ext cx="8208008" cy="216535"/>
          </a:xfrm>
          <a:custGeom>
            <a:avLst/>
            <a:gdLst/>
            <a:ahLst/>
            <a:cxnLst/>
            <a:rect l="0" t="0" r="0" b="0"/>
            <a:pathLst>
              <a:path w="8208009" h="216534" extrusionOk="0">
                <a:moveTo>
                  <a:pt x="0" y="216001"/>
                </a:moveTo>
                <a:lnTo>
                  <a:pt x="8207997" y="216001"/>
                </a:lnTo>
                <a:lnTo>
                  <a:pt x="8207997" y="0"/>
                </a:lnTo>
                <a:lnTo>
                  <a:pt x="0" y="0"/>
                </a:lnTo>
                <a:lnTo>
                  <a:pt x="0" y="216001"/>
                </a:lnTo>
                <a:close/>
              </a:path>
            </a:pathLst>
          </a:custGeom>
          <a:solidFill>
            <a:srgbClr val="BBBDC0"/>
          </a:solidFill>
          <a:ln>
            <a:noFill/>
          </a:ln>
        </p:spPr>
        <p:txBody>
          <a:bodyPr lIns="0" tIns="0" rIns="0" bIns="0" anchor="t" anchorCtr="0">
            <a:noAutofit/>
          </a:bodyPr>
          <a:lstStyle/>
          <a:p>
            <a:pPr marL="0" marR="0" lvl="0" indent="0" algn="l" rtl="0">
              <a:spcBef>
                <a:spcPts val="0"/>
              </a:spcBef>
              <a:buNone/>
            </a:pPr>
            <a:endParaRPr sz="1800" b="0" i="0" u="none" strike="noStrike" cap="none" baseline="0">
              <a:solidFill>
                <a:schemeClr val="dk1"/>
              </a:solidFill>
              <a:latin typeface="Calibri"/>
              <a:ea typeface="Calibri"/>
              <a:cs typeface="Calibri"/>
              <a:sym typeface="Calibri"/>
            </a:endParaRPr>
          </a:p>
        </p:txBody>
      </p:sp>
      <p:sp>
        <p:nvSpPr>
          <p:cNvPr id="68" name="Shape 68"/>
          <p:cNvSpPr/>
          <p:nvPr/>
        </p:nvSpPr>
        <p:spPr>
          <a:xfrm>
            <a:off x="216001" y="720000"/>
            <a:ext cx="8208008" cy="5904229"/>
          </a:xfrm>
          <a:custGeom>
            <a:avLst/>
            <a:gdLst/>
            <a:ahLst/>
            <a:cxnLst/>
            <a:rect l="0" t="0" r="0" b="0"/>
            <a:pathLst>
              <a:path w="8208009" h="5904230" extrusionOk="0">
                <a:moveTo>
                  <a:pt x="0" y="5904001"/>
                </a:moveTo>
                <a:lnTo>
                  <a:pt x="8207997" y="5904001"/>
                </a:lnTo>
                <a:lnTo>
                  <a:pt x="8207997" y="0"/>
                </a:lnTo>
                <a:lnTo>
                  <a:pt x="0" y="0"/>
                </a:lnTo>
                <a:lnTo>
                  <a:pt x="0" y="5904001"/>
                </a:lnTo>
                <a:close/>
              </a:path>
            </a:pathLst>
          </a:custGeom>
          <a:solidFill>
            <a:srgbClr val="064263"/>
          </a:solidFill>
          <a:ln>
            <a:noFill/>
          </a:ln>
        </p:spPr>
        <p:txBody>
          <a:bodyPr lIns="0" tIns="0" rIns="0" bIns="0" anchor="t" anchorCtr="0">
            <a:noAutofit/>
          </a:bodyPr>
          <a:lstStyle/>
          <a:p>
            <a:pPr marL="0" marR="0" lvl="0" indent="0" algn="l" rtl="0">
              <a:spcBef>
                <a:spcPts val="0"/>
              </a:spcBef>
              <a:buNone/>
            </a:pPr>
            <a:endParaRPr sz="1800" b="0" i="0" u="none" strike="noStrike" cap="none" baseline="0">
              <a:solidFill>
                <a:schemeClr val="dk1"/>
              </a:solidFill>
              <a:latin typeface="Calibri"/>
              <a:ea typeface="Calibri"/>
              <a:cs typeface="Calibri"/>
              <a:sym typeface="Calibri"/>
            </a:endParaRPr>
          </a:p>
        </p:txBody>
      </p:sp>
      <p:sp>
        <p:nvSpPr>
          <p:cNvPr id="69" name="Shape 69"/>
          <p:cNvSpPr txBox="1">
            <a:spLocks noGrp="1"/>
          </p:cNvSpPr>
          <p:nvPr>
            <p:ph type="title"/>
          </p:nvPr>
        </p:nvSpPr>
        <p:spPr>
          <a:xfrm>
            <a:off x="959297" y="1718000"/>
            <a:ext cx="3252300" cy="330300"/>
          </a:xfrm>
          <a:prstGeom prst="rect">
            <a:avLst/>
          </a:prstGeom>
          <a:noFill/>
          <a:ln>
            <a:noFill/>
          </a:ln>
        </p:spPr>
        <p:txBody>
          <a:bodyPr lIns="0" tIns="0" rIns="0" bIns="0" anchor="t" anchorCtr="0">
            <a:noAutofit/>
          </a:bodyPr>
          <a:lstStyle/>
          <a:p>
            <a:pPr marL="12700" marR="0" lvl="0" indent="0" algn="l" rtl="0">
              <a:lnSpc>
                <a:spcPct val="100000"/>
              </a:lnSpc>
              <a:spcBef>
                <a:spcPts val="0"/>
              </a:spcBef>
              <a:buSzPct val="25000"/>
              <a:buNone/>
            </a:pPr>
            <a:r>
              <a:rPr lang="en" sz="2400" b="1" dirty="0">
                <a:solidFill>
                  <a:srgbClr val="1C75BB"/>
                </a:solidFill>
                <a:latin typeface="Helvetica Neue"/>
                <a:ea typeface="Helvetica Neue"/>
                <a:cs typeface="Helvetica Neue"/>
                <a:sym typeface="Helvetica Neue"/>
              </a:rPr>
              <a:t>Visual Summary</a:t>
            </a:r>
          </a:p>
        </p:txBody>
      </p:sp>
      <p:sp>
        <p:nvSpPr>
          <p:cNvPr id="70" name="Shape 70"/>
          <p:cNvSpPr txBox="1">
            <a:spLocks noGrp="1"/>
          </p:cNvSpPr>
          <p:nvPr>
            <p:ph type="body" idx="1"/>
          </p:nvPr>
        </p:nvSpPr>
        <p:spPr>
          <a:xfrm>
            <a:off x="959301" y="2449510"/>
            <a:ext cx="7225394" cy="1465579"/>
          </a:xfrm>
          <a:prstGeom prst="rect">
            <a:avLst/>
          </a:prstGeom>
          <a:noFill/>
          <a:ln>
            <a:noFill/>
          </a:ln>
        </p:spPr>
        <p:txBody>
          <a:bodyPr lIns="0" tIns="0" rIns="0" bIns="0" anchor="t" anchorCtr="0">
            <a:noAutofit/>
          </a:bodyPr>
          <a:lstStyle/>
          <a:p>
            <a:pPr marL="12700" marR="5080" lvl="0" indent="0" algn="l" rtl="0">
              <a:lnSpc>
                <a:spcPct val="100000"/>
              </a:lnSpc>
              <a:spcBef>
                <a:spcPts val="0"/>
              </a:spcBef>
              <a:buSzPct val="25000"/>
              <a:buNone/>
            </a:pPr>
            <a:r>
              <a:rPr lang="en" sz="2400" b="1" i="0" u="none" strike="noStrike" cap="none" baseline="0" dirty="0">
                <a:solidFill>
                  <a:schemeClr val="lt1"/>
                </a:solidFill>
                <a:latin typeface="Helvetica Neue"/>
                <a:ea typeface="Helvetica Neue"/>
                <a:cs typeface="Helvetica Neue"/>
                <a:sym typeface="Helvetica Neue"/>
              </a:rPr>
              <a:t>Cross Community Working Group (CCWG) Accountability</a:t>
            </a:r>
          </a:p>
          <a:p>
            <a:pPr marL="12700" marR="0" lvl="0" indent="0" algn="l" rtl="0">
              <a:lnSpc>
                <a:spcPct val="100000"/>
              </a:lnSpc>
              <a:spcBef>
                <a:spcPts val="0"/>
              </a:spcBef>
              <a:buSzPct val="25000"/>
              <a:buNone/>
            </a:pPr>
            <a:r>
              <a:rPr lang="en" sz="2400" dirty="0">
                <a:solidFill>
                  <a:schemeClr val="lt1"/>
                </a:solidFill>
                <a:latin typeface="Helvetica Neue"/>
                <a:ea typeface="Helvetica Neue"/>
                <a:cs typeface="Helvetica Neue"/>
                <a:sym typeface="Helvetica Neue"/>
              </a:rPr>
              <a:t>2nd</a:t>
            </a:r>
            <a:r>
              <a:rPr lang="en" sz="2400" b="0" i="0" u="none" strike="noStrike" cap="none" baseline="0" dirty="0">
                <a:solidFill>
                  <a:schemeClr val="lt1"/>
                </a:solidFill>
                <a:latin typeface="Helvetica Neue"/>
                <a:ea typeface="Helvetica Neue"/>
                <a:cs typeface="Helvetica Neue"/>
                <a:sym typeface="Helvetica Neue"/>
              </a:rPr>
              <a:t> Draft Proposal for Public Comment</a:t>
            </a:r>
          </a:p>
          <a:p>
            <a:pPr marL="12700" marR="0" lvl="0" indent="0" algn="l" rtl="0">
              <a:lnSpc>
                <a:spcPct val="100000"/>
              </a:lnSpc>
              <a:spcBef>
                <a:spcPts val="1480"/>
              </a:spcBef>
              <a:buSzPct val="25000"/>
              <a:buNone/>
            </a:pPr>
            <a:r>
              <a:rPr lang="en" dirty="0">
                <a:solidFill>
                  <a:schemeClr val="lt1"/>
                </a:solidFill>
                <a:latin typeface="Helvetica Neue"/>
                <a:ea typeface="Helvetica Neue"/>
                <a:cs typeface="Helvetica Neue"/>
                <a:sym typeface="Helvetica Neue"/>
              </a:rPr>
              <a:t>31 July </a:t>
            </a:r>
            <a:r>
              <a:rPr lang="en" sz="1400" b="0" i="0" u="none" strike="noStrike" cap="none" baseline="0" dirty="0">
                <a:solidFill>
                  <a:schemeClr val="lt1"/>
                </a:solidFill>
                <a:latin typeface="Helvetica Neue"/>
                <a:ea typeface="Helvetica Neue"/>
                <a:cs typeface="Helvetica Neue"/>
                <a:sym typeface="Helvetica Neue"/>
              </a:rPr>
              <a:t> 2015</a:t>
            </a:r>
          </a:p>
        </p:txBody>
      </p:sp>
      <p:sp>
        <p:nvSpPr>
          <p:cNvPr id="71" name="Shape 71"/>
          <p:cNvSpPr/>
          <p:nvPr/>
        </p:nvSpPr>
        <p:spPr>
          <a:xfrm>
            <a:off x="971999" y="4212000"/>
            <a:ext cx="5832474" cy="0"/>
          </a:xfrm>
          <a:custGeom>
            <a:avLst/>
            <a:gdLst/>
            <a:ahLst/>
            <a:cxnLst/>
            <a:rect l="0" t="0" r="0" b="0"/>
            <a:pathLst>
              <a:path w="5832475" extrusionOk="0">
                <a:moveTo>
                  <a:pt x="0" y="0"/>
                </a:moveTo>
                <a:lnTo>
                  <a:pt x="5832005" y="0"/>
                </a:lnTo>
              </a:path>
            </a:pathLst>
          </a:custGeom>
          <a:noFill/>
          <a:ln w="25400" cap="flat" cmpd="sng">
            <a:solidFill>
              <a:srgbClr val="FFFFFF"/>
            </a:solidFill>
            <a:prstDash val="solid"/>
            <a:round/>
            <a:headEnd type="none" w="med" len="med"/>
            <a:tailEnd type="none" w="med" len="med"/>
          </a:ln>
        </p:spPr>
        <p:txBody>
          <a:bodyPr lIns="0" tIns="0" rIns="0" bIns="0" anchor="t" anchorCtr="0">
            <a:noAutofit/>
          </a:bodyPr>
          <a:lstStyle/>
          <a:p>
            <a:pPr marL="0" marR="0" lvl="0" indent="0" algn="l" rtl="0">
              <a:spcBef>
                <a:spcPts val="0"/>
              </a:spcBef>
              <a:buNone/>
            </a:pPr>
            <a:endParaRPr sz="1800" b="0" i="0" u="none" strike="noStrike" cap="none" baseline="0">
              <a:solidFill>
                <a:schemeClr val="dk1"/>
              </a:solidFill>
              <a:latin typeface="Calibri"/>
              <a:ea typeface="Calibri"/>
              <a:cs typeface="Calibri"/>
              <a:sym typeface="Calibri"/>
            </a:endParaRPr>
          </a:p>
        </p:txBody>
      </p:sp>
      <p:sp>
        <p:nvSpPr>
          <p:cNvPr id="72" name="Shape 72"/>
          <p:cNvSpPr/>
          <p:nvPr/>
        </p:nvSpPr>
        <p:spPr>
          <a:xfrm>
            <a:off x="8423997" y="720000"/>
            <a:ext cx="504189" cy="5904229"/>
          </a:xfrm>
          <a:custGeom>
            <a:avLst/>
            <a:gdLst/>
            <a:ahLst/>
            <a:cxnLst/>
            <a:rect l="0" t="0" r="0" b="0"/>
            <a:pathLst>
              <a:path w="504190" h="5904230" extrusionOk="0">
                <a:moveTo>
                  <a:pt x="0" y="5904001"/>
                </a:moveTo>
                <a:lnTo>
                  <a:pt x="503999" y="5904001"/>
                </a:lnTo>
                <a:lnTo>
                  <a:pt x="503999" y="0"/>
                </a:lnTo>
                <a:lnTo>
                  <a:pt x="0" y="0"/>
                </a:lnTo>
                <a:lnTo>
                  <a:pt x="0" y="5904001"/>
                </a:lnTo>
                <a:close/>
              </a:path>
            </a:pathLst>
          </a:custGeom>
          <a:solidFill>
            <a:srgbClr val="BBBDC0"/>
          </a:solidFill>
          <a:ln>
            <a:noFill/>
          </a:ln>
        </p:spPr>
        <p:txBody>
          <a:bodyPr lIns="0" tIns="0" rIns="0" bIns="0" anchor="t" anchorCtr="0">
            <a:noAutofit/>
          </a:bodyPr>
          <a:lstStyle/>
          <a:p>
            <a:pPr marL="0" marR="0" lvl="0" indent="0" algn="l" rtl="0">
              <a:spcBef>
                <a:spcPts val="0"/>
              </a:spcBef>
              <a:buNone/>
            </a:pPr>
            <a:endParaRPr sz="1800" b="0" i="0" u="none" strike="noStrike" cap="none" baseline="0">
              <a:solidFill>
                <a:schemeClr val="dk1"/>
              </a:solidFill>
              <a:latin typeface="Calibri"/>
              <a:ea typeface="Calibri"/>
              <a:cs typeface="Calibri"/>
              <a:sym typeface="Calibri"/>
            </a:endParaRPr>
          </a:p>
        </p:txBody>
      </p:sp>
      <p:sp>
        <p:nvSpPr>
          <p:cNvPr id="73" name="Shape 73"/>
          <p:cNvSpPr txBox="1">
            <a:spLocks noGrp="1"/>
          </p:cNvSpPr>
          <p:nvPr>
            <p:ph type="ftr" idx="11"/>
          </p:nvPr>
        </p:nvSpPr>
        <p:spPr>
          <a:xfrm>
            <a:off x="275252" y="6415298"/>
            <a:ext cx="5068570" cy="139699"/>
          </a:xfrm>
          <a:prstGeom prst="rect">
            <a:avLst/>
          </a:prstGeom>
          <a:noFill/>
          <a:ln>
            <a:noFill/>
          </a:ln>
        </p:spPr>
        <p:txBody>
          <a:bodyPr lIns="0" tIns="0" rIns="0" bIns="0" anchor="t" anchorCtr="0">
            <a:noAutofit/>
          </a:bodyPr>
          <a:lstStyle/>
          <a:p>
            <a:pPr marL="12700" marR="0" lvl="0" indent="0" algn="l" rtl="0">
              <a:lnSpc>
                <a:spcPct val="100000"/>
              </a:lnSpc>
              <a:spcBef>
                <a:spcPts val="0"/>
              </a:spcBef>
              <a:buSzPct val="25000"/>
              <a:buNone/>
            </a:pPr>
            <a:r>
              <a:rPr lang="en" sz="900" b="0" i="0" u="none" strike="noStrike" cap="none" baseline="0">
                <a:solidFill>
                  <a:srgbClr val="064263"/>
                </a:solidFill>
                <a:latin typeface="Helvetica Neue"/>
                <a:ea typeface="Helvetica Neue"/>
                <a:cs typeface="Helvetica Neue"/>
                <a:sym typeface="Helvetica Neue"/>
              </a:rPr>
              <a:t>Cross Community Working Group (CCWG) Accountability Initial Draft Proposal for Public Comment</a:t>
            </a:r>
          </a:p>
        </p:txBody>
      </p:sp>
      <p:sp>
        <p:nvSpPr>
          <p:cNvPr id="74" name="Shape 74"/>
          <p:cNvSpPr txBox="1"/>
          <p:nvPr/>
        </p:nvSpPr>
        <p:spPr>
          <a:xfrm>
            <a:off x="959301" y="4228741"/>
            <a:ext cx="5845172" cy="745500"/>
          </a:xfrm>
          <a:prstGeom prst="rect">
            <a:avLst/>
          </a:prstGeom>
          <a:noFill/>
          <a:ln>
            <a:noFill/>
          </a:ln>
        </p:spPr>
        <p:txBody>
          <a:bodyPr lIns="0" tIns="91425" rIns="91425" bIns="91425" anchor="t" anchorCtr="0">
            <a:noAutofit/>
          </a:bodyPr>
          <a:lstStyle/>
          <a:p>
            <a:r>
              <a:rPr lang="en-US" sz="1100" dirty="0">
                <a:solidFill>
                  <a:schemeClr val="bg1"/>
                </a:solidFill>
              </a:rPr>
              <a:t>This document is a summary interpretation of key points found in the proposal </a:t>
            </a:r>
            <a:r>
              <a:rPr lang="en-US" sz="1100" dirty="0" smtClean="0">
                <a:solidFill>
                  <a:schemeClr val="bg1"/>
                </a:solidFill>
              </a:rPr>
              <a:t>described above</a:t>
            </a:r>
            <a:r>
              <a:rPr lang="en-US" sz="1100" dirty="0">
                <a:solidFill>
                  <a:schemeClr val="bg1"/>
                </a:solidFill>
              </a:rPr>
              <a:t>. </a:t>
            </a:r>
            <a:r>
              <a:rPr lang="en-US" sz="1100" dirty="0" smtClean="0">
                <a:solidFill>
                  <a:schemeClr val="bg1"/>
                </a:solidFill>
              </a:rPr>
              <a:t>The </a:t>
            </a:r>
            <a:r>
              <a:rPr lang="en-US" sz="1100" dirty="0">
                <a:solidFill>
                  <a:schemeClr val="bg1"/>
                </a:solidFill>
              </a:rPr>
              <a:t>summaries and graphics here present the main recommendations found in the full proposal, but do not display all the options presented in it. This document may be updated based on revisions made to that proposal.</a:t>
            </a:r>
            <a:endParaRPr lang="en" sz="1100" dirty="0">
              <a:solidFill>
                <a:schemeClr val="bg1"/>
              </a:solidFill>
            </a:endParaRPr>
          </a:p>
        </p:txBody>
      </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ectangle 82"/>
          <p:cNvSpPr/>
          <p:nvPr/>
        </p:nvSpPr>
        <p:spPr>
          <a:xfrm>
            <a:off x="4260851" y="4657042"/>
            <a:ext cx="2090236" cy="1742635"/>
          </a:xfrm>
          <a:prstGeom prst="rect">
            <a:avLst/>
          </a:prstGeom>
          <a:solidFill>
            <a:srgbClr val="DAE6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 name="Right Arrow Callout 101"/>
          <p:cNvSpPr/>
          <p:nvPr/>
        </p:nvSpPr>
        <p:spPr>
          <a:xfrm rot="10800000">
            <a:off x="6351087" y="4665099"/>
            <a:ext cx="1823974" cy="1742634"/>
          </a:xfrm>
          <a:prstGeom prst="rightArrowCallout">
            <a:avLst>
              <a:gd name="adj1" fmla="val 21165"/>
              <a:gd name="adj2" fmla="val 29608"/>
              <a:gd name="adj3" fmla="val 15255"/>
              <a:gd name="adj4" fmla="val 78095"/>
            </a:avLst>
          </a:prstGeom>
          <a:solidFill>
            <a:srgbClr val="DAE6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ight Arrow Callout 2"/>
          <p:cNvSpPr/>
          <p:nvPr/>
        </p:nvSpPr>
        <p:spPr>
          <a:xfrm>
            <a:off x="317517" y="1574352"/>
            <a:ext cx="1823974" cy="1742634"/>
          </a:xfrm>
          <a:prstGeom prst="rightArrowCallout">
            <a:avLst>
              <a:gd name="adj1" fmla="val 21165"/>
              <a:gd name="adj2" fmla="val 29608"/>
              <a:gd name="adj3" fmla="val 15255"/>
              <a:gd name="adj4" fmla="val 78095"/>
            </a:avLst>
          </a:prstGeom>
          <a:solidFill>
            <a:srgbClr val="DAE6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Right Arrow Callout 58"/>
          <p:cNvSpPr/>
          <p:nvPr/>
        </p:nvSpPr>
        <p:spPr>
          <a:xfrm>
            <a:off x="2148727" y="1574352"/>
            <a:ext cx="2477844" cy="1742634"/>
          </a:xfrm>
          <a:prstGeom prst="rightArrowCallout">
            <a:avLst>
              <a:gd name="adj1" fmla="val 21165"/>
              <a:gd name="adj2" fmla="val 29608"/>
              <a:gd name="adj3" fmla="val 15255"/>
              <a:gd name="adj4" fmla="val 83490"/>
            </a:avLst>
          </a:prstGeom>
          <a:solidFill>
            <a:srgbClr val="DAE6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Right Arrow Callout 59"/>
          <p:cNvSpPr/>
          <p:nvPr/>
        </p:nvSpPr>
        <p:spPr>
          <a:xfrm>
            <a:off x="4626570" y="1574352"/>
            <a:ext cx="2112583" cy="1742634"/>
          </a:xfrm>
          <a:prstGeom prst="rightArrowCallout">
            <a:avLst>
              <a:gd name="adj1" fmla="val 21165"/>
              <a:gd name="adj2" fmla="val 29608"/>
              <a:gd name="adj3" fmla="val 15255"/>
              <a:gd name="adj4" fmla="val 81259"/>
            </a:avLst>
          </a:prstGeom>
          <a:solidFill>
            <a:srgbClr val="DAE6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Shape 189"/>
          <p:cNvSpPr txBox="1">
            <a:spLocks/>
          </p:cNvSpPr>
          <p:nvPr/>
        </p:nvSpPr>
        <p:spPr>
          <a:xfrm>
            <a:off x="275300" y="228600"/>
            <a:ext cx="8593500" cy="330300"/>
          </a:xfrm>
          <a:prstGeom prst="rect">
            <a:avLst/>
          </a:prstGeom>
          <a:noFill/>
          <a:ln>
            <a:noFill/>
          </a:ln>
        </p:spPr>
        <p:txBody>
          <a:bodyPr lIns="0" tIns="0" rIns="0" bIns="0" anchor="t" anchorCtr="0">
            <a:noAutofit/>
          </a:bodyPr>
          <a:lstStyle>
            <a:defPPr marR="0" algn="l" rtl="0">
              <a:lnSpc>
                <a:spcPct val="100000"/>
              </a:lnSpc>
              <a:spcBef>
                <a:spcPts val="0"/>
              </a:spcBef>
              <a:spcAft>
                <a:spcPts val="0"/>
              </a:spcAft>
            </a:defPPr>
            <a:lvl1pPr marR="0" algn="ctr" rtl="0">
              <a:lnSpc>
                <a:spcPct val="100000"/>
              </a:lnSpc>
              <a:spcBef>
                <a:spcPts val="0"/>
              </a:spcBef>
              <a:spcAft>
                <a:spcPts val="0"/>
              </a:spcAft>
              <a:buClr>
                <a:schemeClr val="dk1"/>
              </a:buClr>
              <a:buSzPct val="100000"/>
              <a:buNone/>
              <a:defRPr sz="4800" b="1" i="0" u="none" strike="noStrike" cap="none" baseline="0">
                <a:solidFill>
                  <a:schemeClr val="dk1"/>
                </a:solidFill>
                <a:latin typeface="Arial"/>
                <a:ea typeface="Arial"/>
                <a:cs typeface="Arial"/>
                <a:sym typeface="Arial"/>
              </a:defRPr>
            </a:lvl1pPr>
            <a:lvl2pPr marR="0" algn="ctr" rtl="0">
              <a:lnSpc>
                <a:spcPct val="100000"/>
              </a:lnSpc>
              <a:spcBef>
                <a:spcPts val="0"/>
              </a:spcBef>
              <a:spcAft>
                <a:spcPts val="0"/>
              </a:spcAft>
              <a:buClr>
                <a:schemeClr val="dk1"/>
              </a:buClr>
              <a:buSzPct val="100000"/>
              <a:buNone/>
              <a:defRPr sz="4800" b="1" i="0" u="none" strike="noStrike" cap="none" baseline="0">
                <a:solidFill>
                  <a:schemeClr val="dk1"/>
                </a:solidFill>
                <a:latin typeface="Arial"/>
                <a:ea typeface="Arial"/>
                <a:cs typeface="Arial"/>
                <a:sym typeface="Arial"/>
              </a:defRPr>
            </a:lvl2pPr>
            <a:lvl3pPr algn="ctr">
              <a:spcBef>
                <a:spcPts val="0"/>
              </a:spcBef>
              <a:buClr>
                <a:schemeClr val="dk1"/>
              </a:buClr>
              <a:buSzPct val="100000"/>
              <a:buNone/>
              <a:defRPr sz="4800" b="1">
                <a:solidFill>
                  <a:schemeClr val="dk1"/>
                </a:solidFill>
              </a:defRPr>
            </a:lvl3pPr>
            <a:lvl4pPr algn="ctr">
              <a:spcBef>
                <a:spcPts val="0"/>
              </a:spcBef>
              <a:buClr>
                <a:schemeClr val="dk1"/>
              </a:buClr>
              <a:buSzPct val="100000"/>
              <a:buNone/>
              <a:defRPr sz="4800" b="1">
                <a:solidFill>
                  <a:schemeClr val="dk1"/>
                </a:solidFill>
              </a:defRPr>
            </a:lvl4pPr>
            <a:lvl5pPr algn="ctr">
              <a:spcBef>
                <a:spcPts val="0"/>
              </a:spcBef>
              <a:buClr>
                <a:schemeClr val="dk1"/>
              </a:buClr>
              <a:buSzPct val="100000"/>
              <a:buNone/>
              <a:defRPr sz="4800" b="1">
                <a:solidFill>
                  <a:schemeClr val="dk1"/>
                </a:solidFill>
              </a:defRPr>
            </a:lvl5pPr>
            <a:lvl6pPr algn="ctr">
              <a:spcBef>
                <a:spcPts val="0"/>
              </a:spcBef>
              <a:buClr>
                <a:schemeClr val="dk1"/>
              </a:buClr>
              <a:buSzPct val="100000"/>
              <a:buNone/>
              <a:defRPr sz="4800" b="1">
                <a:solidFill>
                  <a:schemeClr val="dk1"/>
                </a:solidFill>
              </a:defRPr>
            </a:lvl6pPr>
            <a:lvl7pPr algn="ctr">
              <a:spcBef>
                <a:spcPts val="0"/>
              </a:spcBef>
              <a:buClr>
                <a:schemeClr val="dk1"/>
              </a:buClr>
              <a:buSzPct val="100000"/>
              <a:buNone/>
              <a:defRPr sz="4800" b="1">
                <a:solidFill>
                  <a:schemeClr val="dk1"/>
                </a:solidFill>
              </a:defRPr>
            </a:lvl7pPr>
            <a:lvl8pPr algn="ctr">
              <a:spcBef>
                <a:spcPts val="0"/>
              </a:spcBef>
              <a:buClr>
                <a:schemeClr val="dk1"/>
              </a:buClr>
              <a:buSzPct val="100000"/>
              <a:buNone/>
              <a:defRPr sz="4800" b="1">
                <a:solidFill>
                  <a:schemeClr val="dk1"/>
                </a:solidFill>
              </a:defRPr>
            </a:lvl8pPr>
            <a:lvl9pPr algn="ctr">
              <a:spcBef>
                <a:spcPts val="0"/>
              </a:spcBef>
              <a:buClr>
                <a:schemeClr val="dk1"/>
              </a:buClr>
              <a:buSzPct val="100000"/>
              <a:buNone/>
              <a:defRPr sz="4800" b="1">
                <a:solidFill>
                  <a:schemeClr val="dk1"/>
                </a:solidFill>
              </a:defRPr>
            </a:lvl9pPr>
          </a:lstStyle>
          <a:p>
            <a:pPr marL="12700" algn="l">
              <a:buSzPct val="25000"/>
            </a:pPr>
            <a:r>
              <a:rPr lang="en" sz="2400" b="0" dirty="0" smtClean="0">
                <a:solidFill>
                  <a:srgbClr val="1C75BB"/>
                </a:solidFill>
                <a:ea typeface="Helvetica Neue"/>
                <a:sym typeface="Helvetica Neue"/>
              </a:rPr>
              <a:t>CMSM Mod</a:t>
            </a:r>
            <a:r>
              <a:rPr lang="en-US" sz="2400" b="0" dirty="0" smtClean="0">
                <a:solidFill>
                  <a:srgbClr val="1C75BB"/>
                </a:solidFill>
                <a:ea typeface="Helvetica Neue"/>
                <a:sym typeface="Helvetica Neue"/>
              </a:rPr>
              <a:t>el: Exercising Powers</a:t>
            </a:r>
            <a:endParaRPr lang="en" sz="2400" b="0" dirty="0">
              <a:solidFill>
                <a:srgbClr val="1C75BB"/>
              </a:solidFill>
              <a:ea typeface="Helvetica Neue"/>
              <a:sym typeface="Helvetica Neue"/>
            </a:endParaRPr>
          </a:p>
        </p:txBody>
      </p:sp>
      <p:sp>
        <p:nvSpPr>
          <p:cNvPr id="6" name="Shape 190"/>
          <p:cNvSpPr/>
          <p:nvPr/>
        </p:nvSpPr>
        <p:spPr>
          <a:xfrm>
            <a:off x="216001" y="653402"/>
            <a:ext cx="8712199" cy="72389"/>
          </a:xfrm>
          <a:custGeom>
            <a:avLst/>
            <a:gdLst/>
            <a:ahLst/>
            <a:cxnLst/>
            <a:rect l="0" t="0" r="0" b="0"/>
            <a:pathLst>
              <a:path w="8712200" h="72390" extrusionOk="0">
                <a:moveTo>
                  <a:pt x="8711996" y="71996"/>
                </a:moveTo>
                <a:lnTo>
                  <a:pt x="0" y="71996"/>
                </a:lnTo>
                <a:lnTo>
                  <a:pt x="0" y="0"/>
                </a:lnTo>
                <a:lnTo>
                  <a:pt x="8711996" y="0"/>
                </a:lnTo>
                <a:lnTo>
                  <a:pt x="8711996" y="71996"/>
                </a:lnTo>
                <a:close/>
              </a:path>
            </a:pathLst>
          </a:custGeom>
          <a:solidFill>
            <a:srgbClr val="064263"/>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8" name="Shape 194"/>
          <p:cNvSpPr txBox="1">
            <a:spLocks noGrp="1"/>
          </p:cNvSpPr>
          <p:nvPr>
            <p:ph type="sldNum" idx="12"/>
          </p:nvPr>
        </p:nvSpPr>
        <p:spPr>
          <a:prstGeom prst="rect">
            <a:avLst/>
          </a:prstGeom>
          <a:noFill/>
          <a:ln>
            <a:noFill/>
          </a:ln>
        </p:spPr>
        <p:txBody>
          <a:bodyPr lIns="0" tIns="0" rIns="0" bIns="0" anchor="t" anchorCtr="0">
            <a:noAutofit/>
          </a:bodyPr>
          <a:lstStyle/>
          <a:p>
            <a:pPr marL="25400" marR="0" lvl="0" indent="0" algn="l" rtl="0">
              <a:lnSpc>
                <a:spcPct val="100000"/>
              </a:lnSpc>
              <a:spcBef>
                <a:spcPts val="0"/>
              </a:spcBef>
              <a:buSzPct val="25000"/>
              <a:buNone/>
            </a:pPr>
            <a:fld id="{00000000-1234-1234-1234-123412341234}" type="slidenum">
              <a:rPr lang="en" sz="900" b="0" i="0" u="none" strike="noStrike" cap="none" baseline="0">
                <a:solidFill>
                  <a:schemeClr val="lt1"/>
                </a:solidFill>
                <a:ea typeface="Helvetica Neue"/>
                <a:sym typeface="Helvetica Neue"/>
              </a:rPr>
              <a:pPr marL="25400" marR="0" lvl="0" indent="0" algn="l" rtl="0">
                <a:lnSpc>
                  <a:spcPct val="100000"/>
                </a:lnSpc>
                <a:spcBef>
                  <a:spcPts val="0"/>
                </a:spcBef>
                <a:buSzPct val="25000"/>
                <a:buNone/>
              </a:pPr>
              <a:t>10</a:t>
            </a:fld>
            <a:endParaRPr lang="en" sz="900" b="0" i="0" u="none" strike="noStrike" cap="none" baseline="0">
              <a:solidFill>
                <a:schemeClr val="lt1"/>
              </a:solidFill>
              <a:ea typeface="Helvetica Neue"/>
              <a:sym typeface="Helvetica Neue"/>
            </a:endParaRPr>
          </a:p>
        </p:txBody>
      </p:sp>
      <p:sp>
        <p:nvSpPr>
          <p:cNvPr id="12" name="Tekstvak 24"/>
          <p:cNvSpPr txBox="1"/>
          <p:nvPr/>
        </p:nvSpPr>
        <p:spPr>
          <a:xfrm>
            <a:off x="228600" y="835192"/>
            <a:ext cx="8689396" cy="523220"/>
          </a:xfrm>
          <a:prstGeom prst="rect">
            <a:avLst/>
          </a:prstGeom>
          <a:noFill/>
        </p:spPr>
        <p:txBody>
          <a:bodyPr wrap="square" rtlCol="0">
            <a:spAutoFit/>
          </a:bodyPr>
          <a:lstStyle/>
          <a:p>
            <a:r>
              <a:rPr lang="en-US" b="1" dirty="0" smtClean="0">
                <a:solidFill>
                  <a:srgbClr val="4F81BD"/>
                </a:solidFill>
              </a:rPr>
              <a:t>How does the community exercise its powers? </a:t>
            </a:r>
            <a:r>
              <a:rPr lang="en-US" dirty="0" smtClean="0">
                <a:solidFill>
                  <a:srgbClr val="4F81BD"/>
                </a:solidFill>
              </a:rPr>
              <a:t>The exercising of different community powers may include unique steps relevant to a given power, but the general process is as follows.  </a:t>
            </a:r>
            <a:endParaRPr lang="en" dirty="0">
              <a:solidFill>
                <a:srgbClr val="4F81BD"/>
              </a:solidFill>
            </a:endParaRPr>
          </a:p>
        </p:txBody>
      </p:sp>
      <p:sp>
        <p:nvSpPr>
          <p:cNvPr id="21" name="object 6"/>
          <p:cNvSpPr txBox="1">
            <a:spLocks/>
          </p:cNvSpPr>
          <p:nvPr/>
        </p:nvSpPr>
        <p:spPr>
          <a:xfrm>
            <a:off x="606948" y="2211339"/>
            <a:ext cx="791525" cy="430887"/>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b="1" spc="-5" dirty="0" smtClean="0"/>
              <a:t>BOARD</a:t>
            </a:r>
          </a:p>
          <a:p>
            <a:pPr marL="12700" algn="ctr"/>
            <a:r>
              <a:rPr lang="en-US" b="1" spc="-5" dirty="0" smtClean="0"/>
              <a:t>ACTION</a:t>
            </a:r>
            <a:endParaRPr lang="en-US" b="1" spc="-5" dirty="0"/>
          </a:p>
        </p:txBody>
      </p:sp>
      <p:sp>
        <p:nvSpPr>
          <p:cNvPr id="30" name="object 6"/>
          <p:cNvSpPr txBox="1">
            <a:spLocks/>
          </p:cNvSpPr>
          <p:nvPr/>
        </p:nvSpPr>
        <p:spPr>
          <a:xfrm>
            <a:off x="421200" y="2676821"/>
            <a:ext cx="1163020" cy="138499"/>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sz="900" b="1" spc="-5" dirty="0" smtClean="0"/>
              <a:t>CAUSING HARM</a:t>
            </a:r>
            <a:endParaRPr lang="en-US" sz="900" b="1" spc="-5" dirty="0"/>
          </a:p>
        </p:txBody>
      </p:sp>
      <p:pic>
        <p:nvPicPr>
          <p:cNvPr id="2" name="Picture 1"/>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rot="1560000">
            <a:off x="1037206" y="1859792"/>
            <a:ext cx="722534" cy="703094"/>
          </a:xfrm>
          <a:prstGeom prst="rect">
            <a:avLst/>
          </a:prstGeom>
        </p:spPr>
      </p:pic>
      <p:sp>
        <p:nvSpPr>
          <p:cNvPr id="33" name="object 6"/>
          <p:cNvSpPr txBox="1">
            <a:spLocks/>
          </p:cNvSpPr>
          <p:nvPr/>
        </p:nvSpPr>
        <p:spPr>
          <a:xfrm>
            <a:off x="2220870" y="1805561"/>
            <a:ext cx="1929440" cy="1400383"/>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sz="900" b="1" spc="-5" dirty="0" smtClean="0"/>
              <a:t>POWER IS ENGAGED</a:t>
            </a:r>
          </a:p>
          <a:p>
            <a:pPr marL="12700" algn="ctr"/>
            <a:r>
              <a:rPr lang="en-US" sz="900" b="1" spc="-5" dirty="0" smtClean="0"/>
              <a:t>BY ANY SO or AC</a:t>
            </a:r>
          </a:p>
          <a:p>
            <a:pPr marL="12700" algn="ctr"/>
            <a:r>
              <a:rPr lang="en-US" sz="900" b="1" spc="-5" dirty="0" smtClean="0"/>
              <a:t>VIA</a:t>
            </a:r>
          </a:p>
          <a:p>
            <a:pPr marL="12700" algn="ctr"/>
            <a:r>
              <a:rPr lang="en-US" sz="1600" b="1" spc="-5" dirty="0" smtClean="0"/>
              <a:t>PETITION</a:t>
            </a:r>
            <a:endParaRPr lang="en-US" sz="1600" b="1" spc="-5" dirty="0"/>
          </a:p>
          <a:p>
            <a:pPr marL="12700" algn="ctr"/>
            <a:r>
              <a:rPr lang="en-US" sz="900" spc="-5" dirty="0" smtClean="0"/>
              <a:t>or</a:t>
            </a:r>
          </a:p>
          <a:p>
            <a:pPr marL="12700" algn="ctr"/>
            <a:r>
              <a:rPr lang="en-US" sz="1600" b="1" spc="-5" dirty="0" smtClean="0"/>
              <a:t>AUTOMATICALLY</a:t>
            </a:r>
          </a:p>
          <a:p>
            <a:pPr marL="12700" algn="ctr"/>
            <a:endParaRPr lang="en-US" b="1" spc="-5" dirty="0" smtClean="0"/>
          </a:p>
          <a:p>
            <a:pPr marL="12700" algn="ctr"/>
            <a:r>
              <a:rPr lang="en-US" sz="800" spc="-5" dirty="0" smtClean="0"/>
              <a:t>(DEPENDS ON SPECIFIC POWER)</a:t>
            </a:r>
            <a:endParaRPr lang="en-US" sz="800" spc="-5" dirty="0"/>
          </a:p>
        </p:txBody>
      </p:sp>
      <p:pic>
        <p:nvPicPr>
          <p:cNvPr id="34" name="Picture 3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680556" y="1806463"/>
            <a:ext cx="373924" cy="752351"/>
          </a:xfrm>
          <a:prstGeom prst="rect">
            <a:avLst/>
          </a:prstGeom>
        </p:spPr>
      </p:pic>
      <p:pic>
        <p:nvPicPr>
          <p:cNvPr id="37" name="Picture 36"/>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4773991" y="1708632"/>
            <a:ext cx="1406114" cy="925856"/>
          </a:xfrm>
          <a:prstGeom prst="rect">
            <a:avLst/>
          </a:prstGeom>
        </p:spPr>
      </p:pic>
      <p:sp>
        <p:nvSpPr>
          <p:cNvPr id="38" name="object 6"/>
          <p:cNvSpPr txBox="1">
            <a:spLocks/>
          </p:cNvSpPr>
          <p:nvPr/>
        </p:nvSpPr>
        <p:spPr>
          <a:xfrm>
            <a:off x="4773991" y="2702528"/>
            <a:ext cx="1415748" cy="492443"/>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sz="1600" b="1" spc="-5" dirty="0" smtClean="0"/>
              <a:t>COMMUNITY</a:t>
            </a:r>
          </a:p>
          <a:p>
            <a:pPr marL="12700" algn="ctr"/>
            <a:r>
              <a:rPr lang="en-US" sz="1600" b="1" spc="-5" dirty="0" smtClean="0"/>
              <a:t>DISCUSSION</a:t>
            </a:r>
          </a:p>
        </p:txBody>
      </p:sp>
      <p:sp>
        <p:nvSpPr>
          <p:cNvPr id="40" name="Shape 101"/>
          <p:cNvSpPr/>
          <p:nvPr/>
        </p:nvSpPr>
        <p:spPr>
          <a:xfrm>
            <a:off x="6747082" y="1574351"/>
            <a:ext cx="1992413" cy="4840947"/>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dirty="0">
              <a:solidFill>
                <a:schemeClr val="dk1"/>
              </a:solidFill>
              <a:ea typeface="Calibri"/>
              <a:sym typeface="Calibri"/>
            </a:endParaRPr>
          </a:p>
        </p:txBody>
      </p:sp>
      <p:sp>
        <p:nvSpPr>
          <p:cNvPr id="41" name="object 6"/>
          <p:cNvSpPr txBox="1">
            <a:spLocks/>
          </p:cNvSpPr>
          <p:nvPr/>
        </p:nvSpPr>
        <p:spPr>
          <a:xfrm>
            <a:off x="6763762" y="1766306"/>
            <a:ext cx="1276850" cy="661720"/>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sz="900" b="1" spc="-5" dirty="0" smtClean="0"/>
              <a:t>INDIVIDUAL</a:t>
            </a:r>
          </a:p>
          <a:p>
            <a:pPr marL="12700" algn="ctr"/>
            <a:r>
              <a:rPr lang="en-US" sz="2000" b="1" spc="-5" dirty="0" smtClean="0"/>
              <a:t>SOs/ACs</a:t>
            </a:r>
            <a:endParaRPr lang="en-US" sz="2000" b="1" spc="-5" dirty="0"/>
          </a:p>
          <a:p>
            <a:pPr marL="12700" algn="ctr"/>
            <a:r>
              <a:rPr lang="en-US" b="1" spc="-5" dirty="0" smtClean="0">
                <a:solidFill>
                  <a:srgbClr val="1960AD"/>
                </a:solidFill>
              </a:rPr>
              <a:t>DISCUSS</a:t>
            </a:r>
            <a:endParaRPr lang="en-US" spc="-5" dirty="0"/>
          </a:p>
        </p:txBody>
      </p:sp>
      <p:sp>
        <p:nvSpPr>
          <p:cNvPr id="42" name="object 6"/>
          <p:cNvSpPr txBox="1">
            <a:spLocks/>
          </p:cNvSpPr>
          <p:nvPr/>
        </p:nvSpPr>
        <p:spPr>
          <a:xfrm>
            <a:off x="7532390" y="2366703"/>
            <a:ext cx="1064759" cy="430887"/>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b="1" spc="-5" dirty="0" smtClean="0">
                <a:solidFill>
                  <a:srgbClr val="1960AD"/>
                </a:solidFill>
              </a:rPr>
              <a:t>+ VOTE</a:t>
            </a:r>
          </a:p>
          <a:p>
            <a:pPr marL="12700" algn="ctr"/>
            <a:r>
              <a:rPr lang="en-US" spc="-5" dirty="0" smtClean="0">
                <a:solidFill>
                  <a:srgbClr val="1960AD"/>
                </a:solidFill>
              </a:rPr>
              <a:t>or</a:t>
            </a:r>
            <a:r>
              <a:rPr lang="en-US" b="1" spc="-5" dirty="0" smtClean="0">
                <a:solidFill>
                  <a:srgbClr val="1960AD"/>
                </a:solidFill>
              </a:rPr>
              <a:t> ADVISE</a:t>
            </a:r>
            <a:endParaRPr lang="en-US" spc="-5" dirty="0"/>
          </a:p>
        </p:txBody>
      </p:sp>
      <p:grpSp>
        <p:nvGrpSpPr>
          <p:cNvPr id="22" name="Group 21"/>
          <p:cNvGrpSpPr/>
          <p:nvPr/>
        </p:nvGrpSpPr>
        <p:grpSpPr>
          <a:xfrm>
            <a:off x="7156779" y="2844559"/>
            <a:ext cx="1378305" cy="269633"/>
            <a:chOff x="7156779" y="2844559"/>
            <a:chExt cx="1273215" cy="269633"/>
          </a:xfrm>
        </p:grpSpPr>
        <p:pic>
          <p:nvPicPr>
            <p:cNvPr id="43" name="Picture 42"/>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7156779" y="2844559"/>
              <a:ext cx="850382" cy="269633"/>
            </a:xfrm>
            <a:prstGeom prst="rect">
              <a:avLst/>
            </a:prstGeom>
          </p:spPr>
        </p:pic>
        <p:sp>
          <p:nvSpPr>
            <p:cNvPr id="45" name="TextBox 44"/>
            <p:cNvSpPr txBox="1"/>
            <p:nvPr/>
          </p:nvSpPr>
          <p:spPr>
            <a:xfrm>
              <a:off x="7202466" y="2867315"/>
              <a:ext cx="409752" cy="169277"/>
            </a:xfrm>
            <a:prstGeom prst="rect">
              <a:avLst/>
            </a:prstGeom>
            <a:noFill/>
          </p:spPr>
          <p:txBody>
            <a:bodyPr wrap="square" bIns="0" rtlCol="0">
              <a:spAutoFit/>
            </a:bodyPr>
            <a:lstStyle/>
            <a:p>
              <a:pPr algn="ctr"/>
              <a:r>
                <a:rPr lang="en-US" sz="800" b="1" spc="-5" dirty="0" smtClean="0"/>
                <a:t>SO</a:t>
              </a:r>
              <a:endParaRPr lang="en-US" sz="800" dirty="0"/>
            </a:p>
          </p:txBody>
        </p:sp>
        <p:sp>
          <p:nvSpPr>
            <p:cNvPr id="57" name="TextBox 56"/>
            <p:cNvSpPr txBox="1"/>
            <p:nvPr/>
          </p:nvSpPr>
          <p:spPr>
            <a:xfrm>
              <a:off x="7976283" y="2883615"/>
              <a:ext cx="453711" cy="169277"/>
            </a:xfrm>
            <a:prstGeom prst="rect">
              <a:avLst/>
            </a:prstGeom>
            <a:noFill/>
          </p:spPr>
          <p:txBody>
            <a:bodyPr wrap="square" bIns="0" rtlCol="0">
              <a:spAutoFit/>
            </a:bodyPr>
            <a:lstStyle/>
            <a:p>
              <a:pPr algn="ctr"/>
              <a:r>
                <a:rPr lang="en-US" sz="800" b="1" spc="-5" dirty="0" smtClean="0"/>
                <a:t>VOTE</a:t>
              </a:r>
              <a:endParaRPr lang="en-US" sz="800" dirty="0"/>
            </a:p>
          </p:txBody>
        </p:sp>
      </p:grpSp>
      <p:grpSp>
        <p:nvGrpSpPr>
          <p:cNvPr id="20" name="Group 19"/>
          <p:cNvGrpSpPr/>
          <p:nvPr/>
        </p:nvGrpSpPr>
        <p:grpSpPr>
          <a:xfrm>
            <a:off x="7156779" y="3080646"/>
            <a:ext cx="1378305" cy="269633"/>
            <a:chOff x="7156779" y="3084561"/>
            <a:chExt cx="1273215" cy="269633"/>
          </a:xfrm>
        </p:grpSpPr>
        <p:pic>
          <p:nvPicPr>
            <p:cNvPr id="46" name="Picture 45"/>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7156779" y="3084561"/>
              <a:ext cx="850382" cy="269633"/>
            </a:xfrm>
            <a:prstGeom prst="rect">
              <a:avLst/>
            </a:prstGeom>
          </p:spPr>
        </p:pic>
        <p:sp>
          <p:nvSpPr>
            <p:cNvPr id="71" name="TextBox 70"/>
            <p:cNvSpPr txBox="1"/>
            <p:nvPr/>
          </p:nvSpPr>
          <p:spPr>
            <a:xfrm>
              <a:off x="7202466" y="3108522"/>
              <a:ext cx="409752" cy="169277"/>
            </a:xfrm>
            <a:prstGeom prst="rect">
              <a:avLst/>
            </a:prstGeom>
            <a:noFill/>
          </p:spPr>
          <p:txBody>
            <a:bodyPr wrap="square" bIns="0" rtlCol="0">
              <a:spAutoFit/>
            </a:bodyPr>
            <a:lstStyle/>
            <a:p>
              <a:pPr algn="ctr"/>
              <a:r>
                <a:rPr lang="en-US" sz="800" b="1" spc="-5" dirty="0" smtClean="0"/>
                <a:t>SO</a:t>
              </a:r>
              <a:endParaRPr lang="en-US" sz="800" dirty="0"/>
            </a:p>
          </p:txBody>
        </p:sp>
        <p:sp>
          <p:nvSpPr>
            <p:cNvPr id="77" name="TextBox 76"/>
            <p:cNvSpPr txBox="1"/>
            <p:nvPr/>
          </p:nvSpPr>
          <p:spPr>
            <a:xfrm>
              <a:off x="7976283" y="3110755"/>
              <a:ext cx="453711" cy="169277"/>
            </a:xfrm>
            <a:prstGeom prst="rect">
              <a:avLst/>
            </a:prstGeom>
            <a:noFill/>
          </p:spPr>
          <p:txBody>
            <a:bodyPr wrap="square" bIns="0" rtlCol="0">
              <a:spAutoFit/>
            </a:bodyPr>
            <a:lstStyle/>
            <a:p>
              <a:pPr algn="ctr"/>
              <a:r>
                <a:rPr lang="en-US" sz="800" b="1" spc="-5" dirty="0" smtClean="0"/>
                <a:t>VOTE</a:t>
              </a:r>
              <a:endParaRPr lang="en-US" sz="800" dirty="0"/>
            </a:p>
          </p:txBody>
        </p:sp>
      </p:grpSp>
      <p:grpSp>
        <p:nvGrpSpPr>
          <p:cNvPr id="19" name="Group 18"/>
          <p:cNvGrpSpPr/>
          <p:nvPr/>
        </p:nvGrpSpPr>
        <p:grpSpPr>
          <a:xfrm>
            <a:off x="7156779" y="3316733"/>
            <a:ext cx="1440370" cy="269633"/>
            <a:chOff x="7156779" y="3324564"/>
            <a:chExt cx="1273215" cy="269633"/>
          </a:xfrm>
        </p:grpSpPr>
        <p:pic>
          <p:nvPicPr>
            <p:cNvPr id="48" name="Picture 47"/>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7156779" y="3324564"/>
              <a:ext cx="850382" cy="269633"/>
            </a:xfrm>
            <a:prstGeom prst="rect">
              <a:avLst/>
            </a:prstGeom>
          </p:spPr>
        </p:pic>
        <p:sp>
          <p:nvSpPr>
            <p:cNvPr id="72" name="TextBox 71"/>
            <p:cNvSpPr txBox="1"/>
            <p:nvPr/>
          </p:nvSpPr>
          <p:spPr>
            <a:xfrm>
              <a:off x="7202466" y="3350070"/>
              <a:ext cx="409752" cy="169277"/>
            </a:xfrm>
            <a:prstGeom prst="rect">
              <a:avLst/>
            </a:prstGeom>
            <a:noFill/>
          </p:spPr>
          <p:txBody>
            <a:bodyPr wrap="square" bIns="0" rtlCol="0">
              <a:spAutoFit/>
            </a:bodyPr>
            <a:lstStyle/>
            <a:p>
              <a:pPr algn="ctr"/>
              <a:r>
                <a:rPr lang="en-US" sz="800" b="1" spc="-5" dirty="0" smtClean="0"/>
                <a:t>SO</a:t>
              </a:r>
              <a:endParaRPr lang="en-US" sz="800" dirty="0"/>
            </a:p>
          </p:txBody>
        </p:sp>
        <p:sp>
          <p:nvSpPr>
            <p:cNvPr id="78" name="TextBox 77"/>
            <p:cNvSpPr txBox="1"/>
            <p:nvPr/>
          </p:nvSpPr>
          <p:spPr>
            <a:xfrm>
              <a:off x="7976283" y="3350070"/>
              <a:ext cx="453711" cy="169277"/>
            </a:xfrm>
            <a:prstGeom prst="rect">
              <a:avLst/>
            </a:prstGeom>
            <a:noFill/>
          </p:spPr>
          <p:txBody>
            <a:bodyPr wrap="square" bIns="0" rtlCol="0">
              <a:spAutoFit/>
            </a:bodyPr>
            <a:lstStyle/>
            <a:p>
              <a:pPr algn="ctr"/>
              <a:r>
                <a:rPr lang="en-US" sz="800" b="1" spc="-5" dirty="0" smtClean="0"/>
                <a:t>VOTE</a:t>
              </a:r>
              <a:endParaRPr lang="en-US" sz="800" dirty="0"/>
            </a:p>
          </p:txBody>
        </p:sp>
      </p:grpSp>
      <p:grpSp>
        <p:nvGrpSpPr>
          <p:cNvPr id="18" name="Group 17"/>
          <p:cNvGrpSpPr/>
          <p:nvPr/>
        </p:nvGrpSpPr>
        <p:grpSpPr>
          <a:xfrm>
            <a:off x="7156779" y="3552820"/>
            <a:ext cx="1465992" cy="269633"/>
            <a:chOff x="7156779" y="3564566"/>
            <a:chExt cx="1378305" cy="269633"/>
          </a:xfrm>
        </p:grpSpPr>
        <p:pic>
          <p:nvPicPr>
            <p:cNvPr id="50" name="Picture 49"/>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7156779" y="3564566"/>
              <a:ext cx="850382" cy="269633"/>
            </a:xfrm>
            <a:prstGeom prst="rect">
              <a:avLst/>
            </a:prstGeom>
          </p:spPr>
        </p:pic>
        <p:sp>
          <p:nvSpPr>
            <p:cNvPr id="73" name="TextBox 72"/>
            <p:cNvSpPr txBox="1"/>
            <p:nvPr/>
          </p:nvSpPr>
          <p:spPr>
            <a:xfrm>
              <a:off x="7202466" y="3586491"/>
              <a:ext cx="409752" cy="169277"/>
            </a:xfrm>
            <a:prstGeom prst="rect">
              <a:avLst/>
            </a:prstGeom>
            <a:noFill/>
          </p:spPr>
          <p:txBody>
            <a:bodyPr wrap="square" bIns="0" rtlCol="0">
              <a:spAutoFit/>
            </a:bodyPr>
            <a:lstStyle/>
            <a:p>
              <a:pPr algn="ctr"/>
              <a:r>
                <a:rPr lang="en-US" sz="800" b="1" spc="-5" dirty="0" smtClean="0"/>
                <a:t>AC</a:t>
              </a:r>
              <a:endParaRPr lang="en-US" sz="800" dirty="0"/>
            </a:p>
          </p:txBody>
        </p:sp>
        <p:sp>
          <p:nvSpPr>
            <p:cNvPr id="79" name="TextBox 78"/>
            <p:cNvSpPr txBox="1"/>
            <p:nvPr/>
          </p:nvSpPr>
          <p:spPr>
            <a:xfrm>
              <a:off x="7976283" y="3599841"/>
              <a:ext cx="558801" cy="169277"/>
            </a:xfrm>
            <a:prstGeom prst="rect">
              <a:avLst/>
            </a:prstGeom>
            <a:noFill/>
          </p:spPr>
          <p:txBody>
            <a:bodyPr wrap="square" bIns="0" rtlCol="0">
              <a:spAutoFit/>
            </a:bodyPr>
            <a:lstStyle/>
            <a:p>
              <a:pPr algn="ctr"/>
              <a:r>
                <a:rPr lang="en-US" sz="800" b="1" spc="-5" dirty="0" smtClean="0"/>
                <a:t>VOTE</a:t>
              </a:r>
              <a:endParaRPr lang="en-US" sz="800" dirty="0"/>
            </a:p>
          </p:txBody>
        </p:sp>
      </p:grpSp>
      <p:grpSp>
        <p:nvGrpSpPr>
          <p:cNvPr id="17" name="Group 16"/>
          <p:cNvGrpSpPr/>
          <p:nvPr/>
        </p:nvGrpSpPr>
        <p:grpSpPr>
          <a:xfrm>
            <a:off x="7167150" y="3788907"/>
            <a:ext cx="1455621" cy="285189"/>
            <a:chOff x="7167150" y="3800336"/>
            <a:chExt cx="1455621" cy="285189"/>
          </a:xfrm>
        </p:grpSpPr>
        <p:pic>
          <p:nvPicPr>
            <p:cNvPr id="44" name="Picture 43"/>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7167150" y="3800336"/>
              <a:ext cx="840011" cy="285189"/>
            </a:xfrm>
            <a:prstGeom prst="rect">
              <a:avLst/>
            </a:prstGeom>
          </p:spPr>
        </p:pic>
        <p:sp>
          <p:nvSpPr>
            <p:cNvPr id="74" name="TextBox 73"/>
            <p:cNvSpPr txBox="1"/>
            <p:nvPr/>
          </p:nvSpPr>
          <p:spPr>
            <a:xfrm>
              <a:off x="7202466" y="3830094"/>
              <a:ext cx="409752" cy="169277"/>
            </a:xfrm>
            <a:prstGeom prst="rect">
              <a:avLst/>
            </a:prstGeom>
            <a:noFill/>
          </p:spPr>
          <p:txBody>
            <a:bodyPr wrap="square" bIns="0" rtlCol="0">
              <a:spAutoFit/>
            </a:bodyPr>
            <a:lstStyle/>
            <a:p>
              <a:pPr algn="ctr"/>
              <a:r>
                <a:rPr lang="en-US" sz="800" b="1" spc="-5" dirty="0" smtClean="0"/>
                <a:t>AC</a:t>
              </a:r>
              <a:endParaRPr lang="en-US" sz="800" dirty="0"/>
            </a:p>
          </p:txBody>
        </p:sp>
        <p:sp>
          <p:nvSpPr>
            <p:cNvPr id="80" name="TextBox 79"/>
            <p:cNvSpPr txBox="1"/>
            <p:nvPr/>
          </p:nvSpPr>
          <p:spPr>
            <a:xfrm>
              <a:off x="7976283" y="3842793"/>
              <a:ext cx="646488" cy="169277"/>
            </a:xfrm>
            <a:prstGeom prst="rect">
              <a:avLst/>
            </a:prstGeom>
            <a:noFill/>
          </p:spPr>
          <p:txBody>
            <a:bodyPr wrap="square" bIns="0" rtlCol="0">
              <a:spAutoFit/>
            </a:bodyPr>
            <a:lstStyle/>
            <a:p>
              <a:pPr algn="ctr"/>
              <a:r>
                <a:rPr lang="en-US" sz="800" b="1" spc="-5" dirty="0" smtClean="0"/>
                <a:t>ADVISE</a:t>
              </a:r>
              <a:endParaRPr lang="en-US" sz="800" dirty="0"/>
            </a:p>
          </p:txBody>
        </p:sp>
      </p:grpSp>
      <p:grpSp>
        <p:nvGrpSpPr>
          <p:cNvPr id="15" name="Group 14"/>
          <p:cNvGrpSpPr/>
          <p:nvPr/>
        </p:nvGrpSpPr>
        <p:grpSpPr>
          <a:xfrm>
            <a:off x="7167150" y="4040550"/>
            <a:ext cx="1455621" cy="285189"/>
            <a:chOff x="7167150" y="4044460"/>
            <a:chExt cx="1455621" cy="285189"/>
          </a:xfrm>
        </p:grpSpPr>
        <p:pic>
          <p:nvPicPr>
            <p:cNvPr id="52" name="Picture 51"/>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7167150" y="4044460"/>
              <a:ext cx="840011" cy="285189"/>
            </a:xfrm>
            <a:prstGeom prst="rect">
              <a:avLst/>
            </a:prstGeom>
          </p:spPr>
        </p:pic>
        <p:sp>
          <p:nvSpPr>
            <p:cNvPr id="75" name="TextBox 74"/>
            <p:cNvSpPr txBox="1"/>
            <p:nvPr/>
          </p:nvSpPr>
          <p:spPr>
            <a:xfrm>
              <a:off x="7202466" y="4068310"/>
              <a:ext cx="409752" cy="169277"/>
            </a:xfrm>
            <a:prstGeom prst="rect">
              <a:avLst/>
            </a:prstGeom>
            <a:noFill/>
          </p:spPr>
          <p:txBody>
            <a:bodyPr wrap="square" bIns="0" rtlCol="0">
              <a:spAutoFit/>
            </a:bodyPr>
            <a:lstStyle/>
            <a:p>
              <a:pPr algn="ctr"/>
              <a:r>
                <a:rPr lang="en-US" sz="800" b="1" spc="-5" dirty="0" smtClean="0"/>
                <a:t>AC</a:t>
              </a:r>
              <a:endParaRPr lang="en-US" sz="800" dirty="0"/>
            </a:p>
          </p:txBody>
        </p:sp>
        <p:sp>
          <p:nvSpPr>
            <p:cNvPr id="81" name="TextBox 80"/>
            <p:cNvSpPr txBox="1"/>
            <p:nvPr/>
          </p:nvSpPr>
          <p:spPr>
            <a:xfrm>
              <a:off x="7976283" y="4081009"/>
              <a:ext cx="646488" cy="169277"/>
            </a:xfrm>
            <a:prstGeom prst="rect">
              <a:avLst/>
            </a:prstGeom>
            <a:noFill/>
          </p:spPr>
          <p:txBody>
            <a:bodyPr wrap="square" bIns="0" rtlCol="0">
              <a:spAutoFit/>
            </a:bodyPr>
            <a:lstStyle/>
            <a:p>
              <a:pPr algn="ctr"/>
              <a:r>
                <a:rPr lang="en-US" sz="800" b="1" spc="-5" dirty="0" smtClean="0"/>
                <a:t>ADVISE</a:t>
              </a:r>
              <a:endParaRPr lang="en-US" sz="800" dirty="0"/>
            </a:p>
          </p:txBody>
        </p:sp>
      </p:grpSp>
      <p:grpSp>
        <p:nvGrpSpPr>
          <p:cNvPr id="14" name="Group 13"/>
          <p:cNvGrpSpPr/>
          <p:nvPr/>
        </p:nvGrpSpPr>
        <p:grpSpPr>
          <a:xfrm>
            <a:off x="7187979" y="4292195"/>
            <a:ext cx="1434792" cy="285189"/>
            <a:chOff x="7187979" y="4292195"/>
            <a:chExt cx="1434792" cy="285189"/>
          </a:xfrm>
        </p:grpSpPr>
        <p:pic>
          <p:nvPicPr>
            <p:cNvPr id="53" name="Picture 52"/>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7187979" y="4292195"/>
              <a:ext cx="840011" cy="285189"/>
            </a:xfrm>
            <a:prstGeom prst="rect">
              <a:avLst/>
            </a:prstGeom>
          </p:spPr>
        </p:pic>
        <p:sp>
          <p:nvSpPr>
            <p:cNvPr id="76" name="TextBox 75"/>
            <p:cNvSpPr txBox="1"/>
            <p:nvPr/>
          </p:nvSpPr>
          <p:spPr>
            <a:xfrm>
              <a:off x="7198233" y="4322269"/>
              <a:ext cx="409752" cy="169277"/>
            </a:xfrm>
            <a:prstGeom prst="rect">
              <a:avLst/>
            </a:prstGeom>
            <a:noFill/>
          </p:spPr>
          <p:txBody>
            <a:bodyPr wrap="square" bIns="0" rtlCol="0">
              <a:spAutoFit/>
            </a:bodyPr>
            <a:lstStyle/>
            <a:p>
              <a:pPr algn="ctr"/>
              <a:r>
                <a:rPr lang="en-US" sz="800" b="1" spc="-5" dirty="0" smtClean="0"/>
                <a:t>AC</a:t>
              </a:r>
              <a:endParaRPr lang="en-US" sz="800" dirty="0"/>
            </a:p>
          </p:txBody>
        </p:sp>
        <p:sp>
          <p:nvSpPr>
            <p:cNvPr id="82" name="TextBox 81"/>
            <p:cNvSpPr txBox="1"/>
            <p:nvPr/>
          </p:nvSpPr>
          <p:spPr>
            <a:xfrm>
              <a:off x="7976283" y="4335012"/>
              <a:ext cx="646488" cy="169277"/>
            </a:xfrm>
            <a:prstGeom prst="rect">
              <a:avLst/>
            </a:prstGeom>
            <a:noFill/>
          </p:spPr>
          <p:txBody>
            <a:bodyPr wrap="square" bIns="0" rtlCol="0">
              <a:spAutoFit/>
            </a:bodyPr>
            <a:lstStyle/>
            <a:p>
              <a:pPr algn="ctr"/>
              <a:r>
                <a:rPr lang="en-US" sz="800" b="1" spc="-5" dirty="0" smtClean="0"/>
                <a:t>ADVISE</a:t>
              </a:r>
              <a:endParaRPr lang="en-US" sz="800" dirty="0"/>
            </a:p>
          </p:txBody>
        </p:sp>
      </p:grpSp>
      <p:sp>
        <p:nvSpPr>
          <p:cNvPr id="88" name="object 6"/>
          <p:cNvSpPr txBox="1">
            <a:spLocks/>
          </p:cNvSpPr>
          <p:nvPr/>
        </p:nvSpPr>
        <p:spPr>
          <a:xfrm>
            <a:off x="6739155" y="5491562"/>
            <a:ext cx="2000342" cy="769441"/>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b="1" spc="-5" dirty="0" smtClean="0"/>
              <a:t>SOLE MEMBER VOTING RESULT</a:t>
            </a:r>
          </a:p>
          <a:p>
            <a:pPr marL="12700" algn="ctr"/>
            <a:r>
              <a:rPr lang="en-US" sz="1100" b="1" spc="-5" dirty="0" smtClean="0"/>
              <a:t>IS SUBMITTED TO </a:t>
            </a:r>
          </a:p>
          <a:p>
            <a:pPr marL="12700" algn="ctr"/>
            <a:r>
              <a:rPr lang="en-US" sz="1100" b="1" spc="-5" dirty="0" smtClean="0"/>
              <a:t>THE BOARD</a:t>
            </a:r>
            <a:endParaRPr lang="en-US" sz="1100" b="1" spc="-5" dirty="0"/>
          </a:p>
        </p:txBody>
      </p:sp>
      <p:pic>
        <p:nvPicPr>
          <p:cNvPr id="94" name="Picture 93"/>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4501836" y="4790448"/>
            <a:ext cx="1547006" cy="706466"/>
          </a:xfrm>
          <a:prstGeom prst="rect">
            <a:avLst/>
          </a:prstGeom>
        </p:spPr>
      </p:pic>
      <p:pic>
        <p:nvPicPr>
          <p:cNvPr id="95" name="Picture 94"/>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6739154" y="5065257"/>
            <a:ext cx="1947646" cy="625325"/>
          </a:xfrm>
          <a:prstGeom prst="rect">
            <a:avLst/>
          </a:prstGeom>
        </p:spPr>
      </p:pic>
      <p:sp>
        <p:nvSpPr>
          <p:cNvPr id="96" name="object 6"/>
          <p:cNvSpPr txBox="1">
            <a:spLocks/>
          </p:cNvSpPr>
          <p:nvPr/>
        </p:nvSpPr>
        <p:spPr>
          <a:xfrm>
            <a:off x="4313907" y="5193184"/>
            <a:ext cx="2000342" cy="492443"/>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sz="1600" b="1" spc="-5" dirty="0" smtClean="0"/>
              <a:t>ICANN</a:t>
            </a:r>
          </a:p>
          <a:p>
            <a:pPr marL="12700" algn="ctr"/>
            <a:r>
              <a:rPr lang="en-US" sz="1600" b="1" spc="-5" dirty="0" smtClean="0"/>
              <a:t>BOARD</a:t>
            </a:r>
            <a:endParaRPr lang="en-US" sz="1600" b="1" spc="-5" dirty="0"/>
          </a:p>
        </p:txBody>
      </p:sp>
      <p:sp>
        <p:nvSpPr>
          <p:cNvPr id="97" name="object 6"/>
          <p:cNvSpPr txBox="1">
            <a:spLocks/>
          </p:cNvSpPr>
          <p:nvPr/>
        </p:nvSpPr>
        <p:spPr>
          <a:xfrm>
            <a:off x="4395104" y="5694205"/>
            <a:ext cx="1756352" cy="430887"/>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b="1" spc="-5" dirty="0" smtClean="0"/>
              <a:t>ACTS IN ACCORDANCE</a:t>
            </a:r>
            <a:endParaRPr lang="en-US" b="1" spc="-5" dirty="0"/>
          </a:p>
        </p:txBody>
      </p:sp>
      <p:sp>
        <p:nvSpPr>
          <p:cNvPr id="98" name="object 6"/>
          <p:cNvSpPr txBox="1">
            <a:spLocks/>
          </p:cNvSpPr>
          <p:nvPr/>
        </p:nvSpPr>
        <p:spPr>
          <a:xfrm>
            <a:off x="4313909" y="6159687"/>
            <a:ext cx="2000340" cy="138499"/>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sz="900" b="1" spc="-5" dirty="0" smtClean="0"/>
              <a:t>WITH COMMUNITY’S DECISION</a:t>
            </a:r>
            <a:endParaRPr lang="en-US" sz="900" b="1" spc="-5" dirty="0"/>
          </a:p>
        </p:txBody>
      </p:sp>
      <p:grpSp>
        <p:nvGrpSpPr>
          <p:cNvPr id="11" name="Group 10"/>
          <p:cNvGrpSpPr/>
          <p:nvPr/>
        </p:nvGrpSpPr>
        <p:grpSpPr>
          <a:xfrm>
            <a:off x="382548" y="1625007"/>
            <a:ext cx="224400" cy="224400"/>
            <a:chOff x="309000" y="1590611"/>
            <a:chExt cx="224400" cy="224400"/>
          </a:xfrm>
        </p:grpSpPr>
        <p:sp>
          <p:nvSpPr>
            <p:cNvPr id="9" name="Oval 8"/>
            <p:cNvSpPr/>
            <p:nvPr/>
          </p:nvSpPr>
          <p:spPr>
            <a:xfrm>
              <a:off x="309000" y="1590611"/>
              <a:ext cx="224400" cy="2244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extBox 9"/>
            <p:cNvSpPr txBox="1"/>
            <p:nvPr/>
          </p:nvSpPr>
          <p:spPr>
            <a:xfrm>
              <a:off x="389798" y="1619186"/>
              <a:ext cx="71321" cy="153888"/>
            </a:xfrm>
            <a:prstGeom prst="rect">
              <a:avLst/>
            </a:prstGeom>
            <a:noFill/>
          </p:spPr>
          <p:txBody>
            <a:bodyPr wrap="none" lIns="0" tIns="0" rIns="0" bIns="0" rtlCol="0">
              <a:spAutoFit/>
            </a:bodyPr>
            <a:lstStyle/>
            <a:p>
              <a:pPr algn="ctr"/>
              <a:r>
                <a:rPr lang="en-US" sz="1000" b="1" dirty="0" smtClean="0">
                  <a:solidFill>
                    <a:schemeClr val="bg1"/>
                  </a:solidFill>
                </a:rPr>
                <a:t>1</a:t>
              </a:r>
              <a:endParaRPr lang="en-US" sz="1000" b="1" dirty="0">
                <a:solidFill>
                  <a:schemeClr val="bg1"/>
                </a:solidFill>
              </a:endParaRPr>
            </a:p>
          </p:txBody>
        </p:sp>
      </p:grpSp>
      <p:grpSp>
        <p:nvGrpSpPr>
          <p:cNvPr id="64" name="Group 63"/>
          <p:cNvGrpSpPr/>
          <p:nvPr/>
        </p:nvGrpSpPr>
        <p:grpSpPr>
          <a:xfrm>
            <a:off x="2212612" y="1625007"/>
            <a:ext cx="224400" cy="224400"/>
            <a:chOff x="309000" y="1590611"/>
            <a:chExt cx="224400" cy="224400"/>
          </a:xfrm>
        </p:grpSpPr>
        <p:sp>
          <p:nvSpPr>
            <p:cNvPr id="65" name="Oval 64"/>
            <p:cNvSpPr/>
            <p:nvPr/>
          </p:nvSpPr>
          <p:spPr>
            <a:xfrm>
              <a:off x="309000" y="1590611"/>
              <a:ext cx="224400" cy="2244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6" name="TextBox 65"/>
            <p:cNvSpPr txBox="1"/>
            <p:nvPr/>
          </p:nvSpPr>
          <p:spPr>
            <a:xfrm>
              <a:off x="389798" y="1619186"/>
              <a:ext cx="71321" cy="153888"/>
            </a:xfrm>
            <a:prstGeom prst="rect">
              <a:avLst/>
            </a:prstGeom>
            <a:noFill/>
          </p:spPr>
          <p:txBody>
            <a:bodyPr wrap="none" lIns="0" tIns="0" rIns="0" bIns="0" rtlCol="0">
              <a:spAutoFit/>
            </a:bodyPr>
            <a:lstStyle/>
            <a:p>
              <a:pPr algn="ctr"/>
              <a:r>
                <a:rPr lang="en-US" sz="1000" b="1" dirty="0" smtClean="0">
                  <a:solidFill>
                    <a:schemeClr val="bg1"/>
                  </a:solidFill>
                </a:rPr>
                <a:t>2</a:t>
              </a:r>
              <a:endParaRPr lang="en-US" sz="1000" b="1" dirty="0">
                <a:solidFill>
                  <a:schemeClr val="bg1"/>
                </a:solidFill>
              </a:endParaRPr>
            </a:p>
          </p:txBody>
        </p:sp>
      </p:grpSp>
      <p:grpSp>
        <p:nvGrpSpPr>
          <p:cNvPr id="67" name="Group 66"/>
          <p:cNvGrpSpPr/>
          <p:nvPr/>
        </p:nvGrpSpPr>
        <p:grpSpPr>
          <a:xfrm>
            <a:off x="4677666" y="1625007"/>
            <a:ext cx="224400" cy="224400"/>
            <a:chOff x="309000" y="1590611"/>
            <a:chExt cx="224400" cy="224400"/>
          </a:xfrm>
        </p:grpSpPr>
        <p:sp>
          <p:nvSpPr>
            <p:cNvPr id="68" name="Oval 67"/>
            <p:cNvSpPr/>
            <p:nvPr/>
          </p:nvSpPr>
          <p:spPr>
            <a:xfrm>
              <a:off x="309000" y="1590611"/>
              <a:ext cx="224400" cy="2244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9" name="TextBox 68"/>
            <p:cNvSpPr txBox="1"/>
            <p:nvPr/>
          </p:nvSpPr>
          <p:spPr>
            <a:xfrm>
              <a:off x="389798" y="1619186"/>
              <a:ext cx="71321" cy="153888"/>
            </a:xfrm>
            <a:prstGeom prst="rect">
              <a:avLst/>
            </a:prstGeom>
            <a:noFill/>
          </p:spPr>
          <p:txBody>
            <a:bodyPr wrap="none" lIns="0" tIns="0" rIns="0" bIns="0" rtlCol="0">
              <a:spAutoFit/>
            </a:bodyPr>
            <a:lstStyle/>
            <a:p>
              <a:pPr algn="ctr"/>
              <a:r>
                <a:rPr lang="en-US" sz="1000" b="1" dirty="0" smtClean="0">
                  <a:solidFill>
                    <a:schemeClr val="bg1"/>
                  </a:solidFill>
                </a:rPr>
                <a:t>3</a:t>
              </a:r>
              <a:endParaRPr lang="en-US" sz="1000" b="1" dirty="0">
                <a:solidFill>
                  <a:schemeClr val="bg1"/>
                </a:solidFill>
              </a:endParaRPr>
            </a:p>
          </p:txBody>
        </p:sp>
      </p:grpSp>
      <p:grpSp>
        <p:nvGrpSpPr>
          <p:cNvPr id="93" name="Group 92"/>
          <p:cNvGrpSpPr/>
          <p:nvPr/>
        </p:nvGrpSpPr>
        <p:grpSpPr>
          <a:xfrm>
            <a:off x="6800242" y="1624801"/>
            <a:ext cx="224400" cy="224400"/>
            <a:chOff x="309000" y="1590611"/>
            <a:chExt cx="224400" cy="224400"/>
          </a:xfrm>
        </p:grpSpPr>
        <p:sp>
          <p:nvSpPr>
            <p:cNvPr id="99" name="Oval 98"/>
            <p:cNvSpPr/>
            <p:nvPr/>
          </p:nvSpPr>
          <p:spPr>
            <a:xfrm>
              <a:off x="309000" y="1590611"/>
              <a:ext cx="224400" cy="2244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0" name="TextBox 99"/>
            <p:cNvSpPr txBox="1"/>
            <p:nvPr/>
          </p:nvSpPr>
          <p:spPr>
            <a:xfrm>
              <a:off x="389798" y="1619186"/>
              <a:ext cx="71321" cy="153888"/>
            </a:xfrm>
            <a:prstGeom prst="rect">
              <a:avLst/>
            </a:prstGeom>
            <a:noFill/>
          </p:spPr>
          <p:txBody>
            <a:bodyPr wrap="none" lIns="0" tIns="0" rIns="0" bIns="0" rtlCol="0">
              <a:spAutoFit/>
            </a:bodyPr>
            <a:lstStyle/>
            <a:p>
              <a:pPr algn="ctr"/>
              <a:r>
                <a:rPr lang="en-US" sz="1000" b="1" dirty="0" smtClean="0">
                  <a:solidFill>
                    <a:schemeClr val="bg1"/>
                  </a:solidFill>
                </a:rPr>
                <a:t>4</a:t>
              </a:r>
              <a:endParaRPr lang="en-US" sz="1000" b="1" dirty="0">
                <a:solidFill>
                  <a:schemeClr val="bg1"/>
                </a:solidFill>
              </a:endParaRPr>
            </a:p>
          </p:txBody>
        </p:sp>
      </p:grpSp>
      <p:pic>
        <p:nvPicPr>
          <p:cNvPr id="13" name="Picture 12"/>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6831943" y="4469002"/>
            <a:ext cx="1790828" cy="342507"/>
          </a:xfrm>
          <a:prstGeom prst="rect">
            <a:avLst/>
          </a:prstGeom>
        </p:spPr>
      </p:pic>
      <p:grpSp>
        <p:nvGrpSpPr>
          <p:cNvPr id="108" name="Group 107"/>
          <p:cNvGrpSpPr/>
          <p:nvPr/>
        </p:nvGrpSpPr>
        <p:grpSpPr>
          <a:xfrm>
            <a:off x="4389636" y="4756543"/>
            <a:ext cx="224400" cy="224400"/>
            <a:chOff x="309000" y="1590611"/>
            <a:chExt cx="224400" cy="224400"/>
          </a:xfrm>
        </p:grpSpPr>
        <p:sp>
          <p:nvSpPr>
            <p:cNvPr id="109" name="Oval 108"/>
            <p:cNvSpPr/>
            <p:nvPr/>
          </p:nvSpPr>
          <p:spPr>
            <a:xfrm>
              <a:off x="309000" y="1590611"/>
              <a:ext cx="224400" cy="2244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0" name="TextBox 109"/>
            <p:cNvSpPr txBox="1"/>
            <p:nvPr/>
          </p:nvSpPr>
          <p:spPr>
            <a:xfrm>
              <a:off x="389798" y="1619186"/>
              <a:ext cx="71321" cy="153888"/>
            </a:xfrm>
            <a:prstGeom prst="rect">
              <a:avLst/>
            </a:prstGeom>
            <a:noFill/>
          </p:spPr>
          <p:txBody>
            <a:bodyPr wrap="none" lIns="0" tIns="0" rIns="0" bIns="0" rtlCol="0">
              <a:spAutoFit/>
            </a:bodyPr>
            <a:lstStyle/>
            <a:p>
              <a:pPr algn="ctr"/>
              <a:r>
                <a:rPr lang="en-US" sz="1000" b="1" dirty="0" smtClean="0">
                  <a:solidFill>
                    <a:schemeClr val="bg1"/>
                  </a:solidFill>
                </a:rPr>
                <a:t>6</a:t>
              </a:r>
              <a:endParaRPr lang="en-US" sz="1000" b="1" dirty="0">
                <a:solidFill>
                  <a:schemeClr val="bg1"/>
                </a:solidFill>
              </a:endParaRPr>
            </a:p>
          </p:txBody>
        </p:sp>
      </p:grpSp>
      <p:grpSp>
        <p:nvGrpSpPr>
          <p:cNvPr id="111" name="Group 110"/>
          <p:cNvGrpSpPr/>
          <p:nvPr/>
        </p:nvGrpSpPr>
        <p:grpSpPr>
          <a:xfrm>
            <a:off x="6800242" y="5048274"/>
            <a:ext cx="224400" cy="224400"/>
            <a:chOff x="309000" y="1590611"/>
            <a:chExt cx="224400" cy="224400"/>
          </a:xfrm>
        </p:grpSpPr>
        <p:sp>
          <p:nvSpPr>
            <p:cNvPr id="112" name="Oval 111"/>
            <p:cNvSpPr/>
            <p:nvPr/>
          </p:nvSpPr>
          <p:spPr>
            <a:xfrm>
              <a:off x="309000" y="1590611"/>
              <a:ext cx="224400" cy="2244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3" name="TextBox 112"/>
            <p:cNvSpPr txBox="1"/>
            <p:nvPr/>
          </p:nvSpPr>
          <p:spPr>
            <a:xfrm>
              <a:off x="389798" y="1619186"/>
              <a:ext cx="71321" cy="153888"/>
            </a:xfrm>
            <a:prstGeom prst="rect">
              <a:avLst/>
            </a:prstGeom>
            <a:noFill/>
          </p:spPr>
          <p:txBody>
            <a:bodyPr wrap="none" lIns="0" tIns="0" rIns="0" bIns="0" rtlCol="0">
              <a:spAutoFit/>
            </a:bodyPr>
            <a:lstStyle/>
            <a:p>
              <a:pPr algn="ctr"/>
              <a:r>
                <a:rPr lang="en-US" sz="1000" b="1" dirty="0" smtClean="0">
                  <a:solidFill>
                    <a:schemeClr val="bg1"/>
                  </a:solidFill>
                </a:rPr>
                <a:t>5</a:t>
              </a:r>
              <a:endParaRPr lang="en-US" sz="1000" b="1" dirty="0">
                <a:solidFill>
                  <a:schemeClr val="bg1"/>
                </a:solidFill>
              </a:endParaRPr>
            </a:p>
          </p:txBody>
        </p:sp>
      </p:grpSp>
      <p:sp>
        <p:nvSpPr>
          <p:cNvPr id="101" name="object 6"/>
          <p:cNvSpPr txBox="1">
            <a:spLocks/>
          </p:cNvSpPr>
          <p:nvPr/>
        </p:nvSpPr>
        <p:spPr>
          <a:xfrm>
            <a:off x="6747081" y="4822223"/>
            <a:ext cx="1992413" cy="138499"/>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sz="900" b="1" spc="-5" dirty="0" smtClean="0"/>
              <a:t>IF THRESHOLD IS MET</a:t>
            </a:r>
            <a:endParaRPr lang="en-US" sz="900" b="1" spc="-5" dirty="0"/>
          </a:p>
        </p:txBody>
      </p:sp>
      <p:sp>
        <p:nvSpPr>
          <p:cNvPr id="84" name="TextBox 83"/>
          <p:cNvSpPr txBox="1"/>
          <p:nvPr/>
        </p:nvSpPr>
        <p:spPr>
          <a:xfrm>
            <a:off x="307366" y="3641958"/>
            <a:ext cx="2129646" cy="160043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smtClean="0"/>
              <a:t>Lawyers’ Comment:  Is there a way to not be so negative?  Perhaps instead of “causing harm” change to “of concern to members of community”</a:t>
            </a:r>
            <a:endParaRPr lang="en-US" dirty="0"/>
          </a:p>
        </p:txBody>
      </p:sp>
      <p:sp>
        <p:nvSpPr>
          <p:cNvPr id="116" name="Shape 170"/>
          <p:cNvSpPr txBox="1">
            <a:spLocks noGrp="1"/>
          </p:cNvSpPr>
          <p:nvPr>
            <p:ph type="ftr" idx="11"/>
          </p:nvPr>
        </p:nvSpPr>
        <p:spPr>
          <a:xfrm>
            <a:off x="414952" y="6427998"/>
            <a:ext cx="5655648" cy="139799"/>
          </a:xfrm>
          <a:prstGeom prst="rect">
            <a:avLst/>
          </a:prstGeom>
          <a:noFill/>
          <a:ln>
            <a:noFill/>
          </a:ln>
        </p:spPr>
        <p:txBody>
          <a:bodyPr lIns="0" tIns="0" rIns="0" bIns="0" anchor="t" anchorCtr="0">
            <a:noAutofit/>
          </a:bodyPr>
          <a:lstStyle/>
          <a:p>
            <a:pPr marL="12700" marR="0" lvl="0" indent="0" algn="l" rtl="0">
              <a:lnSpc>
                <a:spcPct val="100000"/>
              </a:lnSpc>
              <a:spcBef>
                <a:spcPts val="0"/>
              </a:spcBef>
              <a:buSzPct val="25000"/>
              <a:buNone/>
            </a:pPr>
            <a:r>
              <a:rPr lang="en" sz="900" b="0" i="0" u="none" strike="noStrike" cap="none" baseline="0" dirty="0">
                <a:solidFill>
                  <a:srgbClr val="064263"/>
                </a:solidFill>
                <a:ea typeface="Helvetica Neue"/>
                <a:sym typeface="Helvetica Neue"/>
              </a:rPr>
              <a:t>Cross Community Working Group (CCWG) Accountability </a:t>
            </a:r>
            <a:r>
              <a:rPr lang="en" sz="900" b="0" i="0" u="none" strike="noStrike" cap="none" baseline="0" dirty="0" smtClean="0">
                <a:solidFill>
                  <a:srgbClr val="064263"/>
                </a:solidFill>
                <a:ea typeface="Helvetica Neue"/>
                <a:sym typeface="Helvetica Neue"/>
              </a:rPr>
              <a:t>Second</a:t>
            </a:r>
            <a:r>
              <a:rPr lang="en" sz="900" b="0" i="0" u="none" strike="noStrike" cap="none" dirty="0" smtClean="0">
                <a:solidFill>
                  <a:srgbClr val="064263"/>
                </a:solidFill>
                <a:ea typeface="Helvetica Neue"/>
                <a:sym typeface="Helvetica Neue"/>
              </a:rPr>
              <a:t> </a:t>
            </a:r>
            <a:r>
              <a:rPr lang="en" sz="900" b="0" i="0" u="none" strike="noStrike" cap="none" baseline="0" dirty="0" smtClean="0">
                <a:solidFill>
                  <a:srgbClr val="064263"/>
                </a:solidFill>
                <a:ea typeface="Helvetica Neue"/>
                <a:sym typeface="Helvetica Neue"/>
              </a:rPr>
              <a:t>Draft </a:t>
            </a:r>
            <a:r>
              <a:rPr lang="en" sz="900" b="0" i="0" u="none" strike="noStrike" cap="none" baseline="0" dirty="0">
                <a:solidFill>
                  <a:srgbClr val="064263"/>
                </a:solidFill>
                <a:ea typeface="Helvetica Neue"/>
                <a:sym typeface="Helvetica Neue"/>
              </a:rPr>
              <a:t>Proposal for Public Comment</a:t>
            </a:r>
          </a:p>
        </p:txBody>
      </p:sp>
    </p:spTree>
    <p:extLst>
      <p:ext uri="{BB962C8B-B14F-4D97-AF65-F5344CB8AC3E}">
        <p14:creationId xmlns:p14="http://schemas.microsoft.com/office/powerpoint/2010/main" xmlns="" val="19326845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25467" y="4665099"/>
            <a:ext cx="1721677" cy="1742635"/>
          </a:xfrm>
          <a:prstGeom prst="rect">
            <a:avLst/>
          </a:prstGeom>
          <a:solidFill>
            <a:srgbClr val="DAE6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5" name="Right Arrow Callout 104"/>
          <p:cNvSpPr/>
          <p:nvPr/>
        </p:nvSpPr>
        <p:spPr>
          <a:xfrm rot="10800000">
            <a:off x="4274378" y="4665099"/>
            <a:ext cx="2076708" cy="1742634"/>
          </a:xfrm>
          <a:prstGeom prst="rightArrowCallout">
            <a:avLst>
              <a:gd name="adj1" fmla="val 21165"/>
              <a:gd name="adj2" fmla="val 29608"/>
              <a:gd name="adj3" fmla="val 15255"/>
              <a:gd name="adj4" fmla="val 83490"/>
            </a:avLst>
          </a:prstGeom>
          <a:solidFill>
            <a:srgbClr val="DAE6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 name="Right Arrow Callout 101"/>
          <p:cNvSpPr/>
          <p:nvPr/>
        </p:nvSpPr>
        <p:spPr>
          <a:xfrm rot="10800000">
            <a:off x="6351087" y="4665099"/>
            <a:ext cx="1823974" cy="1742634"/>
          </a:xfrm>
          <a:prstGeom prst="rightArrowCallout">
            <a:avLst>
              <a:gd name="adj1" fmla="val 21165"/>
              <a:gd name="adj2" fmla="val 29608"/>
              <a:gd name="adj3" fmla="val 15255"/>
              <a:gd name="adj4" fmla="val 78095"/>
            </a:avLst>
          </a:prstGeom>
          <a:solidFill>
            <a:srgbClr val="DAE6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ight Arrow Callout 2"/>
          <p:cNvSpPr/>
          <p:nvPr/>
        </p:nvSpPr>
        <p:spPr>
          <a:xfrm>
            <a:off x="317517" y="1574352"/>
            <a:ext cx="1823974" cy="1742634"/>
          </a:xfrm>
          <a:prstGeom prst="rightArrowCallout">
            <a:avLst>
              <a:gd name="adj1" fmla="val 21165"/>
              <a:gd name="adj2" fmla="val 29608"/>
              <a:gd name="adj3" fmla="val 15255"/>
              <a:gd name="adj4" fmla="val 78095"/>
            </a:avLst>
          </a:prstGeom>
          <a:solidFill>
            <a:srgbClr val="DAE6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Right Arrow Callout 58"/>
          <p:cNvSpPr/>
          <p:nvPr/>
        </p:nvSpPr>
        <p:spPr>
          <a:xfrm>
            <a:off x="2148727" y="1574352"/>
            <a:ext cx="2477844" cy="1742634"/>
          </a:xfrm>
          <a:prstGeom prst="rightArrowCallout">
            <a:avLst>
              <a:gd name="adj1" fmla="val 21165"/>
              <a:gd name="adj2" fmla="val 29608"/>
              <a:gd name="adj3" fmla="val 15255"/>
              <a:gd name="adj4" fmla="val 83490"/>
            </a:avLst>
          </a:prstGeom>
          <a:solidFill>
            <a:srgbClr val="DAE6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Right Arrow Callout 59"/>
          <p:cNvSpPr/>
          <p:nvPr/>
        </p:nvSpPr>
        <p:spPr>
          <a:xfrm>
            <a:off x="4626570" y="1574352"/>
            <a:ext cx="2112583" cy="1742634"/>
          </a:xfrm>
          <a:prstGeom prst="rightArrowCallout">
            <a:avLst>
              <a:gd name="adj1" fmla="val 21165"/>
              <a:gd name="adj2" fmla="val 29608"/>
              <a:gd name="adj3" fmla="val 15255"/>
              <a:gd name="adj4" fmla="val 81259"/>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Shape 189"/>
          <p:cNvSpPr txBox="1">
            <a:spLocks/>
          </p:cNvSpPr>
          <p:nvPr/>
        </p:nvSpPr>
        <p:spPr>
          <a:xfrm>
            <a:off x="275300" y="228600"/>
            <a:ext cx="8593500" cy="330300"/>
          </a:xfrm>
          <a:prstGeom prst="rect">
            <a:avLst/>
          </a:prstGeom>
          <a:noFill/>
          <a:ln>
            <a:noFill/>
          </a:ln>
        </p:spPr>
        <p:txBody>
          <a:bodyPr lIns="0" tIns="0" rIns="0" bIns="0" anchor="t" anchorCtr="0">
            <a:noAutofit/>
          </a:bodyPr>
          <a:lstStyle>
            <a:defPPr marR="0" algn="l" rtl="0">
              <a:lnSpc>
                <a:spcPct val="100000"/>
              </a:lnSpc>
              <a:spcBef>
                <a:spcPts val="0"/>
              </a:spcBef>
              <a:spcAft>
                <a:spcPts val="0"/>
              </a:spcAft>
            </a:defPPr>
            <a:lvl1pPr marR="0" algn="ctr" rtl="0">
              <a:lnSpc>
                <a:spcPct val="100000"/>
              </a:lnSpc>
              <a:spcBef>
                <a:spcPts val="0"/>
              </a:spcBef>
              <a:spcAft>
                <a:spcPts val="0"/>
              </a:spcAft>
              <a:buClr>
                <a:schemeClr val="dk1"/>
              </a:buClr>
              <a:buSzPct val="100000"/>
              <a:buNone/>
              <a:defRPr sz="4800" b="1" i="0" u="none" strike="noStrike" cap="none" baseline="0">
                <a:solidFill>
                  <a:schemeClr val="dk1"/>
                </a:solidFill>
                <a:latin typeface="Arial"/>
                <a:ea typeface="Arial"/>
                <a:cs typeface="Arial"/>
                <a:sym typeface="Arial"/>
              </a:defRPr>
            </a:lvl1pPr>
            <a:lvl2pPr marR="0" algn="ctr" rtl="0">
              <a:lnSpc>
                <a:spcPct val="100000"/>
              </a:lnSpc>
              <a:spcBef>
                <a:spcPts val="0"/>
              </a:spcBef>
              <a:spcAft>
                <a:spcPts val="0"/>
              </a:spcAft>
              <a:buClr>
                <a:schemeClr val="dk1"/>
              </a:buClr>
              <a:buSzPct val="100000"/>
              <a:buNone/>
              <a:defRPr sz="4800" b="1" i="0" u="none" strike="noStrike" cap="none" baseline="0">
                <a:solidFill>
                  <a:schemeClr val="dk1"/>
                </a:solidFill>
                <a:latin typeface="Arial"/>
                <a:ea typeface="Arial"/>
                <a:cs typeface="Arial"/>
                <a:sym typeface="Arial"/>
              </a:defRPr>
            </a:lvl2pPr>
            <a:lvl3pPr algn="ctr">
              <a:spcBef>
                <a:spcPts val="0"/>
              </a:spcBef>
              <a:buClr>
                <a:schemeClr val="dk1"/>
              </a:buClr>
              <a:buSzPct val="100000"/>
              <a:buNone/>
              <a:defRPr sz="4800" b="1">
                <a:solidFill>
                  <a:schemeClr val="dk1"/>
                </a:solidFill>
              </a:defRPr>
            </a:lvl3pPr>
            <a:lvl4pPr algn="ctr">
              <a:spcBef>
                <a:spcPts val="0"/>
              </a:spcBef>
              <a:buClr>
                <a:schemeClr val="dk1"/>
              </a:buClr>
              <a:buSzPct val="100000"/>
              <a:buNone/>
              <a:defRPr sz="4800" b="1">
                <a:solidFill>
                  <a:schemeClr val="dk1"/>
                </a:solidFill>
              </a:defRPr>
            </a:lvl4pPr>
            <a:lvl5pPr algn="ctr">
              <a:spcBef>
                <a:spcPts val="0"/>
              </a:spcBef>
              <a:buClr>
                <a:schemeClr val="dk1"/>
              </a:buClr>
              <a:buSzPct val="100000"/>
              <a:buNone/>
              <a:defRPr sz="4800" b="1">
                <a:solidFill>
                  <a:schemeClr val="dk1"/>
                </a:solidFill>
              </a:defRPr>
            </a:lvl5pPr>
            <a:lvl6pPr algn="ctr">
              <a:spcBef>
                <a:spcPts val="0"/>
              </a:spcBef>
              <a:buClr>
                <a:schemeClr val="dk1"/>
              </a:buClr>
              <a:buSzPct val="100000"/>
              <a:buNone/>
              <a:defRPr sz="4800" b="1">
                <a:solidFill>
                  <a:schemeClr val="dk1"/>
                </a:solidFill>
              </a:defRPr>
            </a:lvl6pPr>
            <a:lvl7pPr algn="ctr">
              <a:spcBef>
                <a:spcPts val="0"/>
              </a:spcBef>
              <a:buClr>
                <a:schemeClr val="dk1"/>
              </a:buClr>
              <a:buSzPct val="100000"/>
              <a:buNone/>
              <a:defRPr sz="4800" b="1">
                <a:solidFill>
                  <a:schemeClr val="dk1"/>
                </a:solidFill>
              </a:defRPr>
            </a:lvl7pPr>
            <a:lvl8pPr algn="ctr">
              <a:spcBef>
                <a:spcPts val="0"/>
              </a:spcBef>
              <a:buClr>
                <a:schemeClr val="dk1"/>
              </a:buClr>
              <a:buSzPct val="100000"/>
              <a:buNone/>
              <a:defRPr sz="4800" b="1">
                <a:solidFill>
                  <a:schemeClr val="dk1"/>
                </a:solidFill>
              </a:defRPr>
            </a:lvl8pPr>
            <a:lvl9pPr algn="ctr">
              <a:spcBef>
                <a:spcPts val="0"/>
              </a:spcBef>
              <a:buClr>
                <a:schemeClr val="dk1"/>
              </a:buClr>
              <a:buSzPct val="100000"/>
              <a:buNone/>
              <a:defRPr sz="4800" b="1">
                <a:solidFill>
                  <a:schemeClr val="dk1"/>
                </a:solidFill>
              </a:defRPr>
            </a:lvl9pPr>
          </a:lstStyle>
          <a:p>
            <a:pPr marL="12700" algn="l">
              <a:buSzPct val="25000"/>
            </a:pPr>
            <a:r>
              <a:rPr lang="en-US" sz="2400" b="0" dirty="0" smtClean="0">
                <a:solidFill>
                  <a:srgbClr val="1C75BB"/>
                </a:solidFill>
                <a:ea typeface="Helvetica Neue"/>
                <a:sym typeface="Helvetica Neue"/>
              </a:rPr>
              <a:t>Power Example: Removing Individual ICANN SO/AC Directors</a:t>
            </a:r>
            <a:endParaRPr lang="en" sz="2400" b="0" dirty="0">
              <a:solidFill>
                <a:srgbClr val="1C75BB"/>
              </a:solidFill>
              <a:ea typeface="Helvetica Neue"/>
              <a:sym typeface="Helvetica Neue"/>
            </a:endParaRPr>
          </a:p>
        </p:txBody>
      </p:sp>
      <p:sp>
        <p:nvSpPr>
          <p:cNvPr id="6" name="Shape 190"/>
          <p:cNvSpPr/>
          <p:nvPr/>
        </p:nvSpPr>
        <p:spPr>
          <a:xfrm>
            <a:off x="216001" y="653402"/>
            <a:ext cx="8712199" cy="72389"/>
          </a:xfrm>
          <a:custGeom>
            <a:avLst/>
            <a:gdLst/>
            <a:ahLst/>
            <a:cxnLst/>
            <a:rect l="0" t="0" r="0" b="0"/>
            <a:pathLst>
              <a:path w="8712200" h="72390" extrusionOk="0">
                <a:moveTo>
                  <a:pt x="8711996" y="71996"/>
                </a:moveTo>
                <a:lnTo>
                  <a:pt x="0" y="71996"/>
                </a:lnTo>
                <a:lnTo>
                  <a:pt x="0" y="0"/>
                </a:lnTo>
                <a:lnTo>
                  <a:pt x="8711996" y="0"/>
                </a:lnTo>
                <a:lnTo>
                  <a:pt x="8711996" y="71996"/>
                </a:lnTo>
                <a:close/>
              </a:path>
            </a:pathLst>
          </a:custGeom>
          <a:solidFill>
            <a:srgbClr val="064263"/>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8" name="Shape 194"/>
          <p:cNvSpPr txBox="1">
            <a:spLocks noGrp="1"/>
          </p:cNvSpPr>
          <p:nvPr>
            <p:ph type="sldNum" idx="12"/>
          </p:nvPr>
        </p:nvSpPr>
        <p:spPr>
          <a:prstGeom prst="rect">
            <a:avLst/>
          </a:prstGeom>
          <a:noFill/>
          <a:ln>
            <a:noFill/>
          </a:ln>
        </p:spPr>
        <p:txBody>
          <a:bodyPr lIns="0" tIns="0" rIns="0" bIns="0" anchor="t" anchorCtr="0">
            <a:noAutofit/>
          </a:bodyPr>
          <a:lstStyle/>
          <a:p>
            <a:pPr marL="25400" marR="0" lvl="0" indent="0" algn="l" rtl="0">
              <a:lnSpc>
                <a:spcPct val="100000"/>
              </a:lnSpc>
              <a:spcBef>
                <a:spcPts val="0"/>
              </a:spcBef>
              <a:buSzPct val="25000"/>
              <a:buNone/>
            </a:pPr>
            <a:fld id="{00000000-1234-1234-1234-123412341234}" type="slidenum">
              <a:rPr lang="en" sz="900" b="0" i="0" u="none" strike="noStrike" cap="none" baseline="0">
                <a:solidFill>
                  <a:schemeClr val="lt1"/>
                </a:solidFill>
                <a:ea typeface="Helvetica Neue"/>
                <a:sym typeface="Helvetica Neue"/>
              </a:rPr>
              <a:pPr marL="25400" marR="0" lvl="0" indent="0" algn="l" rtl="0">
                <a:lnSpc>
                  <a:spcPct val="100000"/>
                </a:lnSpc>
                <a:spcBef>
                  <a:spcPts val="0"/>
                </a:spcBef>
                <a:buSzPct val="25000"/>
                <a:buNone/>
              </a:pPr>
              <a:t>11</a:t>
            </a:fld>
            <a:endParaRPr lang="en" sz="900" b="0" i="0" u="none" strike="noStrike" cap="none" baseline="0">
              <a:solidFill>
                <a:schemeClr val="lt1"/>
              </a:solidFill>
              <a:ea typeface="Helvetica Neue"/>
              <a:sym typeface="Helvetica Neue"/>
            </a:endParaRPr>
          </a:p>
        </p:txBody>
      </p:sp>
      <p:sp>
        <p:nvSpPr>
          <p:cNvPr id="12" name="Tekstvak 24"/>
          <p:cNvSpPr txBox="1"/>
          <p:nvPr/>
        </p:nvSpPr>
        <p:spPr>
          <a:xfrm>
            <a:off x="228600" y="835192"/>
            <a:ext cx="8689396" cy="523220"/>
          </a:xfrm>
          <a:prstGeom prst="rect">
            <a:avLst/>
          </a:prstGeom>
          <a:noFill/>
        </p:spPr>
        <p:txBody>
          <a:bodyPr wrap="square" rtlCol="0">
            <a:spAutoFit/>
          </a:bodyPr>
          <a:lstStyle/>
          <a:p>
            <a:r>
              <a:rPr lang="en-US" b="1" dirty="0" smtClean="0">
                <a:solidFill>
                  <a:srgbClr val="4F81BD"/>
                </a:solidFill>
              </a:rPr>
              <a:t>How does the community exercise its powers? </a:t>
            </a:r>
            <a:r>
              <a:rPr lang="en-US" dirty="0" smtClean="0">
                <a:solidFill>
                  <a:srgbClr val="4F81BD"/>
                </a:solidFill>
              </a:rPr>
              <a:t>The exercising of different community powers may include unique steps relevant to a given power, but the general process is as follows.  </a:t>
            </a:r>
            <a:endParaRPr lang="en" dirty="0">
              <a:solidFill>
                <a:srgbClr val="4F81BD"/>
              </a:solidFill>
            </a:endParaRPr>
          </a:p>
        </p:txBody>
      </p:sp>
      <p:sp>
        <p:nvSpPr>
          <p:cNvPr id="21" name="object 6"/>
          <p:cNvSpPr txBox="1">
            <a:spLocks/>
          </p:cNvSpPr>
          <p:nvPr/>
        </p:nvSpPr>
        <p:spPr>
          <a:xfrm>
            <a:off x="382549" y="1963689"/>
            <a:ext cx="1240324" cy="1107995"/>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sz="1000" b="1" spc="-5" dirty="0" smtClean="0"/>
              <a:t>SERIOUS DIFFICULTY</a:t>
            </a:r>
          </a:p>
          <a:p>
            <a:pPr marL="12700" algn="ctr"/>
            <a:r>
              <a:rPr lang="en-US" sz="1000" b="1" spc="-5" dirty="0" smtClean="0"/>
              <a:t>WITH A </a:t>
            </a:r>
            <a:r>
              <a:rPr lang="en-US" b="1" spc="-5" dirty="0" smtClean="0"/>
              <a:t>PARTICULARSO/AC</a:t>
            </a:r>
          </a:p>
          <a:p>
            <a:pPr marL="12700" algn="ctr"/>
            <a:r>
              <a:rPr lang="en-US" b="1" spc="-5" dirty="0" smtClean="0"/>
              <a:t>DIRECTOR</a:t>
            </a:r>
            <a:endParaRPr lang="en-US" b="1" spc="-5" dirty="0"/>
          </a:p>
        </p:txBody>
      </p:sp>
      <p:pic>
        <p:nvPicPr>
          <p:cNvPr id="2" name="Picture 1"/>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rot="1560000">
            <a:off x="992756" y="1599442"/>
            <a:ext cx="722534" cy="703094"/>
          </a:xfrm>
          <a:prstGeom prst="rect">
            <a:avLst/>
          </a:prstGeom>
        </p:spPr>
      </p:pic>
      <p:sp>
        <p:nvSpPr>
          <p:cNvPr id="33" name="object 6"/>
          <p:cNvSpPr txBox="1">
            <a:spLocks/>
          </p:cNvSpPr>
          <p:nvPr/>
        </p:nvSpPr>
        <p:spPr>
          <a:xfrm>
            <a:off x="2220870" y="1692612"/>
            <a:ext cx="1929440" cy="830997"/>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sz="1100" b="1" spc="-5" dirty="0" smtClean="0"/>
              <a:t>POWER IS ENGAGED</a:t>
            </a:r>
          </a:p>
          <a:p>
            <a:pPr marL="12700" algn="ctr"/>
            <a:r>
              <a:rPr lang="en-US" sz="1100" b="1" spc="-5" dirty="0" smtClean="0"/>
              <a:t>BY THE SO or AC THAT APPOINTED THE DIRECTOR</a:t>
            </a:r>
          </a:p>
          <a:p>
            <a:pPr marL="12700" algn="ctr"/>
            <a:r>
              <a:rPr lang="en-US" sz="1050" spc="-5" dirty="0" smtClean="0"/>
              <a:t>(SIMPLE MAJORITY WITHIN THE SO OR AC)</a:t>
            </a:r>
            <a:endParaRPr lang="en-US" sz="1050" spc="-5" dirty="0"/>
          </a:p>
        </p:txBody>
      </p:sp>
      <p:pic>
        <p:nvPicPr>
          <p:cNvPr id="34" name="Picture 3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686279" y="2240785"/>
            <a:ext cx="373924" cy="752351"/>
          </a:xfrm>
          <a:prstGeom prst="rect">
            <a:avLst/>
          </a:prstGeom>
        </p:spPr>
      </p:pic>
      <p:sp>
        <p:nvSpPr>
          <p:cNvPr id="40" name="Shape 101"/>
          <p:cNvSpPr/>
          <p:nvPr/>
        </p:nvSpPr>
        <p:spPr>
          <a:xfrm>
            <a:off x="6747082" y="1574351"/>
            <a:ext cx="1992413" cy="4840947"/>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dirty="0">
              <a:solidFill>
                <a:schemeClr val="dk1"/>
              </a:solidFill>
              <a:ea typeface="Calibri"/>
              <a:sym typeface="Calibri"/>
            </a:endParaRPr>
          </a:p>
        </p:txBody>
      </p:sp>
      <p:sp>
        <p:nvSpPr>
          <p:cNvPr id="96" name="object 6"/>
          <p:cNvSpPr txBox="1">
            <a:spLocks/>
          </p:cNvSpPr>
          <p:nvPr/>
        </p:nvSpPr>
        <p:spPr>
          <a:xfrm>
            <a:off x="4626569" y="5466045"/>
            <a:ext cx="1724517" cy="800219"/>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sz="1200" spc="-5" dirty="0" smtClean="0"/>
              <a:t>COMMUNITY</a:t>
            </a:r>
          </a:p>
          <a:p>
            <a:pPr marL="12700" algn="ctr"/>
            <a:r>
              <a:rPr lang="en-US" sz="1200" spc="-5" dirty="0" smtClean="0"/>
              <a:t>MECHANISM (CMSM)</a:t>
            </a:r>
          </a:p>
          <a:p>
            <a:pPr marL="12700" algn="ctr"/>
            <a:r>
              <a:rPr lang="en-US" b="1" spc="-5" dirty="0" smtClean="0"/>
              <a:t>VOTES ON</a:t>
            </a:r>
          </a:p>
          <a:p>
            <a:pPr marL="12700" algn="ctr"/>
            <a:r>
              <a:rPr lang="en-US" b="1" spc="-5" dirty="0" smtClean="0"/>
              <a:t>REMOVAL</a:t>
            </a:r>
            <a:endParaRPr lang="en-US" b="1" spc="-5" dirty="0"/>
          </a:p>
        </p:txBody>
      </p:sp>
      <p:grpSp>
        <p:nvGrpSpPr>
          <p:cNvPr id="11" name="Group 10"/>
          <p:cNvGrpSpPr/>
          <p:nvPr/>
        </p:nvGrpSpPr>
        <p:grpSpPr>
          <a:xfrm>
            <a:off x="382548" y="1625007"/>
            <a:ext cx="224400" cy="224400"/>
            <a:chOff x="309000" y="1590611"/>
            <a:chExt cx="224400" cy="224400"/>
          </a:xfrm>
        </p:grpSpPr>
        <p:sp>
          <p:nvSpPr>
            <p:cNvPr id="9" name="Oval 8"/>
            <p:cNvSpPr/>
            <p:nvPr/>
          </p:nvSpPr>
          <p:spPr>
            <a:xfrm>
              <a:off x="309000" y="1590611"/>
              <a:ext cx="224400" cy="2244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extBox 9"/>
            <p:cNvSpPr txBox="1"/>
            <p:nvPr/>
          </p:nvSpPr>
          <p:spPr>
            <a:xfrm>
              <a:off x="389798" y="1619186"/>
              <a:ext cx="71321" cy="153888"/>
            </a:xfrm>
            <a:prstGeom prst="rect">
              <a:avLst/>
            </a:prstGeom>
            <a:noFill/>
          </p:spPr>
          <p:txBody>
            <a:bodyPr wrap="none" lIns="0" tIns="0" rIns="0" bIns="0" rtlCol="0">
              <a:spAutoFit/>
            </a:bodyPr>
            <a:lstStyle/>
            <a:p>
              <a:pPr algn="ctr"/>
              <a:r>
                <a:rPr lang="en-US" sz="1000" b="1" dirty="0" smtClean="0">
                  <a:solidFill>
                    <a:schemeClr val="bg1"/>
                  </a:solidFill>
                </a:rPr>
                <a:t>1</a:t>
              </a:r>
              <a:endParaRPr lang="en-US" sz="1000" b="1" dirty="0">
                <a:solidFill>
                  <a:schemeClr val="bg1"/>
                </a:solidFill>
              </a:endParaRPr>
            </a:p>
          </p:txBody>
        </p:sp>
      </p:grpSp>
      <p:grpSp>
        <p:nvGrpSpPr>
          <p:cNvPr id="64" name="Group 63"/>
          <p:cNvGrpSpPr/>
          <p:nvPr/>
        </p:nvGrpSpPr>
        <p:grpSpPr>
          <a:xfrm>
            <a:off x="2212612" y="1625007"/>
            <a:ext cx="224400" cy="224400"/>
            <a:chOff x="309000" y="1590611"/>
            <a:chExt cx="224400" cy="224400"/>
          </a:xfrm>
        </p:grpSpPr>
        <p:sp>
          <p:nvSpPr>
            <p:cNvPr id="65" name="Oval 64"/>
            <p:cNvSpPr/>
            <p:nvPr/>
          </p:nvSpPr>
          <p:spPr>
            <a:xfrm>
              <a:off x="309000" y="1590611"/>
              <a:ext cx="224400" cy="2244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6" name="TextBox 65"/>
            <p:cNvSpPr txBox="1"/>
            <p:nvPr/>
          </p:nvSpPr>
          <p:spPr>
            <a:xfrm>
              <a:off x="389798" y="1619186"/>
              <a:ext cx="71321" cy="153888"/>
            </a:xfrm>
            <a:prstGeom prst="rect">
              <a:avLst/>
            </a:prstGeom>
            <a:noFill/>
          </p:spPr>
          <p:txBody>
            <a:bodyPr wrap="none" lIns="0" tIns="0" rIns="0" bIns="0" rtlCol="0">
              <a:spAutoFit/>
            </a:bodyPr>
            <a:lstStyle/>
            <a:p>
              <a:pPr algn="ctr"/>
              <a:r>
                <a:rPr lang="en-US" sz="1000" b="1" dirty="0" smtClean="0">
                  <a:solidFill>
                    <a:schemeClr val="bg1"/>
                  </a:solidFill>
                </a:rPr>
                <a:t>2</a:t>
              </a:r>
              <a:endParaRPr lang="en-US" sz="1000" b="1" dirty="0">
                <a:solidFill>
                  <a:schemeClr val="bg1"/>
                </a:solidFill>
              </a:endParaRPr>
            </a:p>
          </p:txBody>
        </p:sp>
      </p:grpSp>
      <p:grpSp>
        <p:nvGrpSpPr>
          <p:cNvPr id="93" name="Group 92"/>
          <p:cNvGrpSpPr/>
          <p:nvPr/>
        </p:nvGrpSpPr>
        <p:grpSpPr>
          <a:xfrm>
            <a:off x="6800242" y="1624801"/>
            <a:ext cx="224400" cy="224400"/>
            <a:chOff x="309000" y="1590611"/>
            <a:chExt cx="224400" cy="224400"/>
          </a:xfrm>
        </p:grpSpPr>
        <p:sp>
          <p:nvSpPr>
            <p:cNvPr id="99" name="Oval 98"/>
            <p:cNvSpPr/>
            <p:nvPr/>
          </p:nvSpPr>
          <p:spPr>
            <a:xfrm>
              <a:off x="309000" y="1590611"/>
              <a:ext cx="224400" cy="2244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0" name="TextBox 99"/>
            <p:cNvSpPr txBox="1"/>
            <p:nvPr/>
          </p:nvSpPr>
          <p:spPr>
            <a:xfrm>
              <a:off x="389798" y="1619186"/>
              <a:ext cx="71321" cy="153888"/>
            </a:xfrm>
            <a:prstGeom prst="rect">
              <a:avLst/>
            </a:prstGeom>
            <a:noFill/>
          </p:spPr>
          <p:txBody>
            <a:bodyPr wrap="none" lIns="0" tIns="0" rIns="0" bIns="0" rtlCol="0">
              <a:spAutoFit/>
            </a:bodyPr>
            <a:lstStyle/>
            <a:p>
              <a:pPr algn="ctr"/>
              <a:r>
                <a:rPr lang="en-US" sz="1000" b="1" dirty="0" smtClean="0">
                  <a:solidFill>
                    <a:schemeClr val="bg1"/>
                  </a:solidFill>
                </a:rPr>
                <a:t>3</a:t>
              </a:r>
              <a:endParaRPr lang="en-US" sz="1000" b="1" dirty="0">
                <a:solidFill>
                  <a:schemeClr val="bg1"/>
                </a:solidFill>
              </a:endParaRPr>
            </a:p>
          </p:txBody>
        </p:sp>
      </p:grpSp>
      <p:grpSp>
        <p:nvGrpSpPr>
          <p:cNvPr id="108" name="Group 107"/>
          <p:cNvGrpSpPr/>
          <p:nvPr/>
        </p:nvGrpSpPr>
        <p:grpSpPr>
          <a:xfrm>
            <a:off x="4695522" y="4756543"/>
            <a:ext cx="224400" cy="224400"/>
            <a:chOff x="309000" y="1590611"/>
            <a:chExt cx="224400" cy="224400"/>
          </a:xfrm>
        </p:grpSpPr>
        <p:sp>
          <p:nvSpPr>
            <p:cNvPr id="109" name="Oval 108"/>
            <p:cNvSpPr/>
            <p:nvPr/>
          </p:nvSpPr>
          <p:spPr>
            <a:xfrm>
              <a:off x="309000" y="1590611"/>
              <a:ext cx="224400" cy="2244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0" name="TextBox 109"/>
            <p:cNvSpPr txBox="1"/>
            <p:nvPr/>
          </p:nvSpPr>
          <p:spPr>
            <a:xfrm>
              <a:off x="389798" y="1619186"/>
              <a:ext cx="71321" cy="153888"/>
            </a:xfrm>
            <a:prstGeom prst="rect">
              <a:avLst/>
            </a:prstGeom>
            <a:noFill/>
          </p:spPr>
          <p:txBody>
            <a:bodyPr wrap="none" lIns="0" tIns="0" rIns="0" bIns="0" rtlCol="0">
              <a:spAutoFit/>
            </a:bodyPr>
            <a:lstStyle/>
            <a:p>
              <a:pPr algn="ctr"/>
              <a:r>
                <a:rPr lang="en-US" sz="1000" b="1" dirty="0" smtClean="0">
                  <a:solidFill>
                    <a:schemeClr val="bg1"/>
                  </a:solidFill>
                </a:rPr>
                <a:t>4</a:t>
              </a:r>
              <a:endParaRPr lang="en-US" sz="1000" b="1" dirty="0">
                <a:solidFill>
                  <a:schemeClr val="bg1"/>
                </a:solidFill>
              </a:endParaRPr>
            </a:p>
          </p:txBody>
        </p:sp>
      </p:grpSp>
      <p:pic>
        <p:nvPicPr>
          <p:cNvPr id="37" name="Picture 36"/>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7347999" y="1650201"/>
            <a:ext cx="877862" cy="578028"/>
          </a:xfrm>
          <a:prstGeom prst="rect">
            <a:avLst/>
          </a:prstGeom>
        </p:spPr>
      </p:pic>
      <p:sp>
        <p:nvSpPr>
          <p:cNvPr id="38" name="object 6"/>
          <p:cNvSpPr txBox="1">
            <a:spLocks/>
          </p:cNvSpPr>
          <p:nvPr/>
        </p:nvSpPr>
        <p:spPr>
          <a:xfrm>
            <a:off x="6841452" y="2254789"/>
            <a:ext cx="1807248" cy="600164"/>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b="1" spc="-5" dirty="0" smtClean="0"/>
              <a:t>ICANN COMMUNITY ASSEMBLY (ICA) </a:t>
            </a:r>
            <a:r>
              <a:rPr lang="en-US" sz="1100" spc="-5" dirty="0" smtClean="0"/>
              <a:t>MEETING IS CONVENED</a:t>
            </a:r>
          </a:p>
        </p:txBody>
      </p:sp>
      <p:sp>
        <p:nvSpPr>
          <p:cNvPr id="83" name="object 6"/>
          <p:cNvSpPr txBox="1">
            <a:spLocks/>
          </p:cNvSpPr>
          <p:nvPr/>
        </p:nvSpPr>
        <p:spPr>
          <a:xfrm>
            <a:off x="4677666" y="2276816"/>
            <a:ext cx="1608398" cy="338554"/>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sz="1100" b="1" spc="-5" dirty="0" smtClean="0"/>
              <a:t>IF THE REQUIRED</a:t>
            </a:r>
          </a:p>
          <a:p>
            <a:pPr marL="12700" algn="ctr"/>
            <a:r>
              <a:rPr lang="en-US" sz="1100" b="1" spc="-5" dirty="0" smtClean="0"/>
              <a:t>THRESHOLD IS MET</a:t>
            </a:r>
          </a:p>
        </p:txBody>
      </p:sp>
      <p:sp>
        <p:nvSpPr>
          <p:cNvPr id="4" name="TextBox 3"/>
          <p:cNvSpPr txBox="1"/>
          <p:nvPr/>
        </p:nvSpPr>
        <p:spPr>
          <a:xfrm>
            <a:off x="6868340" y="3026188"/>
            <a:ext cx="1716860" cy="3277821"/>
          </a:xfrm>
          <a:prstGeom prst="rect">
            <a:avLst/>
          </a:prstGeom>
          <a:noFill/>
        </p:spPr>
        <p:txBody>
          <a:bodyPr wrap="square" rtlCol="0">
            <a:spAutoFit/>
          </a:bodyPr>
          <a:lstStyle/>
          <a:p>
            <a:r>
              <a:rPr lang="en-US" sz="900" dirty="0" smtClean="0"/>
              <a:t>At this meeting:</a:t>
            </a:r>
          </a:p>
          <a:p>
            <a:pPr marL="171450" indent="-171450">
              <a:buFont typeface="Arial"/>
              <a:buChar char="•"/>
            </a:pPr>
            <a:endParaRPr lang="en-US" sz="900" dirty="0"/>
          </a:p>
          <a:p>
            <a:pPr marL="171450" indent="-171450">
              <a:buFont typeface="Arial"/>
              <a:buChar char="•"/>
            </a:pPr>
            <a:r>
              <a:rPr lang="en-US" sz="900" dirty="0" smtClean="0"/>
              <a:t>The </a:t>
            </a:r>
            <a:r>
              <a:rPr lang="en-US" sz="900" dirty="0"/>
              <a:t>Chair of the ICA must not be associated with the petitioning SO/AC or with the director </a:t>
            </a:r>
            <a:r>
              <a:rPr lang="en-US" sz="900" dirty="0" smtClean="0"/>
              <a:t>involved</a:t>
            </a:r>
          </a:p>
          <a:p>
            <a:pPr marL="171450" indent="-171450">
              <a:buFont typeface="Arial"/>
              <a:buChar char="•"/>
            </a:pPr>
            <a:endParaRPr lang="en-US" sz="900" dirty="0" smtClean="0"/>
          </a:p>
          <a:p>
            <a:pPr marL="171450" indent="-171450">
              <a:buFont typeface="Arial"/>
              <a:buChar char="•"/>
            </a:pPr>
            <a:r>
              <a:rPr lang="en-US" sz="900" dirty="0" smtClean="0"/>
              <a:t>Representatives of </a:t>
            </a:r>
            <a:r>
              <a:rPr lang="en-US" sz="900" dirty="0"/>
              <a:t>the petitioning SO/AC must explain why they seek the director’s </a:t>
            </a:r>
            <a:r>
              <a:rPr lang="en-US" sz="900" dirty="0" smtClean="0"/>
              <a:t>removal</a:t>
            </a:r>
          </a:p>
          <a:p>
            <a:pPr marL="171450" indent="-171450">
              <a:buFont typeface="Arial"/>
              <a:buChar char="•"/>
            </a:pPr>
            <a:endParaRPr lang="en-US" sz="900" dirty="0"/>
          </a:p>
          <a:p>
            <a:pPr marL="171450" indent="-171450">
              <a:buFont typeface="Arial"/>
              <a:buChar char="•"/>
            </a:pPr>
            <a:r>
              <a:rPr lang="en-US" sz="900" dirty="0"/>
              <a:t>T</a:t>
            </a:r>
            <a:r>
              <a:rPr lang="en-US" sz="900" dirty="0" smtClean="0"/>
              <a:t>he </a:t>
            </a:r>
            <a:r>
              <a:rPr lang="en-US" sz="900" dirty="0"/>
              <a:t>director has the opportunity to reply and set out their </a:t>
            </a:r>
            <a:r>
              <a:rPr lang="en-US" sz="900" dirty="0" smtClean="0"/>
              <a:t>views</a:t>
            </a:r>
          </a:p>
          <a:p>
            <a:pPr marL="171450" indent="-171450">
              <a:buFont typeface="Arial"/>
              <a:buChar char="•"/>
            </a:pPr>
            <a:endParaRPr lang="en-US" sz="900" dirty="0" smtClean="0"/>
          </a:p>
          <a:p>
            <a:pPr marL="171450" indent="-171450">
              <a:buFont typeface="Arial"/>
              <a:buChar char="•"/>
            </a:pPr>
            <a:r>
              <a:rPr lang="en-US" sz="900" dirty="0" smtClean="0"/>
              <a:t>Questions </a:t>
            </a:r>
            <a:r>
              <a:rPr lang="en-US" sz="900" dirty="0"/>
              <a:t>and answers can be asked of the petitioning SO/AC and of the director involved by all the other participants in </a:t>
            </a:r>
            <a:r>
              <a:rPr lang="en-US" sz="900" dirty="0" smtClean="0"/>
              <a:t>the </a:t>
            </a:r>
            <a:r>
              <a:rPr lang="en-US" sz="900" dirty="0"/>
              <a:t>ICA</a:t>
            </a:r>
          </a:p>
          <a:p>
            <a:endParaRPr lang="en-US" sz="900" dirty="0"/>
          </a:p>
        </p:txBody>
      </p:sp>
      <p:grpSp>
        <p:nvGrpSpPr>
          <p:cNvPr id="87" name="Group 86"/>
          <p:cNvGrpSpPr/>
          <p:nvPr/>
        </p:nvGrpSpPr>
        <p:grpSpPr>
          <a:xfrm>
            <a:off x="491580" y="4756543"/>
            <a:ext cx="224400" cy="224400"/>
            <a:chOff x="309000" y="1590611"/>
            <a:chExt cx="224400" cy="224400"/>
          </a:xfrm>
        </p:grpSpPr>
        <p:sp>
          <p:nvSpPr>
            <p:cNvPr id="89" name="Oval 88"/>
            <p:cNvSpPr/>
            <p:nvPr/>
          </p:nvSpPr>
          <p:spPr>
            <a:xfrm>
              <a:off x="309000" y="1590611"/>
              <a:ext cx="224400" cy="2244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0" name="TextBox 89"/>
            <p:cNvSpPr txBox="1"/>
            <p:nvPr/>
          </p:nvSpPr>
          <p:spPr>
            <a:xfrm>
              <a:off x="389798" y="1619186"/>
              <a:ext cx="71321" cy="153888"/>
            </a:xfrm>
            <a:prstGeom prst="rect">
              <a:avLst/>
            </a:prstGeom>
            <a:noFill/>
          </p:spPr>
          <p:txBody>
            <a:bodyPr wrap="none" lIns="0" tIns="0" rIns="0" bIns="0" rtlCol="0">
              <a:spAutoFit/>
            </a:bodyPr>
            <a:lstStyle/>
            <a:p>
              <a:pPr algn="ctr"/>
              <a:r>
                <a:rPr lang="en-US" sz="1000" b="1" dirty="0" smtClean="0">
                  <a:solidFill>
                    <a:schemeClr val="bg1"/>
                  </a:solidFill>
                </a:rPr>
                <a:t>5</a:t>
              </a:r>
              <a:endParaRPr lang="en-US" sz="1000" b="1" dirty="0">
                <a:solidFill>
                  <a:schemeClr val="bg1"/>
                </a:solidFill>
              </a:endParaRPr>
            </a:p>
          </p:txBody>
        </p:sp>
      </p:grpSp>
      <p:sp>
        <p:nvSpPr>
          <p:cNvPr id="91" name="Right Arrow Callout 90"/>
          <p:cNvSpPr/>
          <p:nvPr/>
        </p:nvSpPr>
        <p:spPr>
          <a:xfrm rot="10800000">
            <a:off x="2179591" y="4665099"/>
            <a:ext cx="2076708" cy="1742634"/>
          </a:xfrm>
          <a:prstGeom prst="rightArrowCallout">
            <a:avLst>
              <a:gd name="adj1" fmla="val 21165"/>
              <a:gd name="adj2" fmla="val 29608"/>
              <a:gd name="adj3" fmla="val 15255"/>
              <a:gd name="adj4" fmla="val 834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5" name="object 6"/>
          <p:cNvSpPr txBox="1">
            <a:spLocks/>
          </p:cNvSpPr>
          <p:nvPr/>
        </p:nvSpPr>
        <p:spPr>
          <a:xfrm>
            <a:off x="2643512" y="4915326"/>
            <a:ext cx="1506798" cy="1338828"/>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sz="1200" b="1" spc="-5" dirty="0" smtClean="0"/>
              <a:t>IF THE REQUIRED</a:t>
            </a:r>
          </a:p>
          <a:p>
            <a:pPr marL="12700" algn="ctr"/>
            <a:r>
              <a:rPr lang="en-US" sz="1200" b="1" spc="-5" dirty="0" smtClean="0"/>
              <a:t>THRESHOLD</a:t>
            </a:r>
          </a:p>
          <a:p>
            <a:pPr marL="12700" algn="ctr"/>
            <a:r>
              <a:rPr lang="en-US" sz="1200" b="1" spc="-5" dirty="0" smtClean="0"/>
              <a:t>IS MET</a:t>
            </a:r>
          </a:p>
          <a:p>
            <a:pPr marL="12700" algn="ctr"/>
            <a:endParaRPr lang="en-US" sz="1100" i="1" spc="-5" dirty="0" smtClean="0"/>
          </a:p>
          <a:p>
            <a:pPr marL="12700" algn="ctr"/>
            <a:r>
              <a:rPr lang="en-US" sz="1000" i="1" spc="-5" dirty="0"/>
              <a:t>(</a:t>
            </a:r>
            <a:r>
              <a:rPr lang="en-US" sz="1000" i="1" spc="-5" dirty="0" smtClean="0"/>
              <a:t>Threshold: 3</a:t>
            </a:r>
            <a:r>
              <a:rPr lang="en-US" sz="1000" i="1" spc="-5" dirty="0"/>
              <a:t>/4 of the votes cast, </a:t>
            </a:r>
            <a:r>
              <a:rPr lang="en-US" sz="1000" i="1" spc="-5" dirty="0" smtClean="0"/>
              <a:t>with </a:t>
            </a:r>
            <a:r>
              <a:rPr lang="en-US" sz="1000" i="1" spc="-5" dirty="0"/>
              <a:t>a minimum participation of 3/5 of eligible </a:t>
            </a:r>
            <a:r>
              <a:rPr lang="en-US" sz="1000" i="1" spc="-5" dirty="0" smtClean="0"/>
              <a:t>votes)</a:t>
            </a:r>
          </a:p>
        </p:txBody>
      </p:sp>
      <p:sp>
        <p:nvSpPr>
          <p:cNvPr id="92" name="object 6"/>
          <p:cNvSpPr txBox="1">
            <a:spLocks/>
          </p:cNvSpPr>
          <p:nvPr/>
        </p:nvSpPr>
        <p:spPr>
          <a:xfrm>
            <a:off x="436670" y="5050798"/>
            <a:ext cx="1704821" cy="1015663"/>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sz="1200" spc="-5" dirty="0" smtClean="0"/>
              <a:t>THE LEGALLY</a:t>
            </a:r>
          </a:p>
          <a:p>
            <a:pPr marL="12700" algn="ctr"/>
            <a:r>
              <a:rPr lang="en-US" sz="1200" spc="-5" dirty="0" smtClean="0"/>
              <a:t>BINDING DECISION FOR REMOVAL IS </a:t>
            </a:r>
            <a:r>
              <a:rPr lang="en-US" b="1" spc="-5" dirty="0" smtClean="0"/>
              <a:t>VALIDATED BY THE CMSM</a:t>
            </a:r>
            <a:endParaRPr lang="en-US" b="1" spc="-5" dirty="0"/>
          </a:p>
        </p:txBody>
      </p:sp>
      <p:sp>
        <p:nvSpPr>
          <p:cNvPr id="16" name="TextBox 15"/>
          <p:cNvSpPr txBox="1"/>
          <p:nvPr/>
        </p:nvSpPr>
        <p:spPr>
          <a:xfrm>
            <a:off x="4691590" y="4882752"/>
            <a:ext cx="1594474" cy="553998"/>
          </a:xfrm>
          <a:prstGeom prst="rect">
            <a:avLst/>
          </a:prstGeom>
          <a:noFill/>
        </p:spPr>
        <p:txBody>
          <a:bodyPr wrap="square" rtlCol="0">
            <a:spAutoFit/>
          </a:bodyPr>
          <a:lstStyle/>
          <a:p>
            <a:pPr algn="ctr"/>
            <a:r>
              <a:rPr lang="en-US" sz="1000" dirty="0" smtClean="0"/>
              <a:t>BETWEEN 7 AND</a:t>
            </a:r>
          </a:p>
          <a:p>
            <a:pPr algn="ctr"/>
            <a:r>
              <a:rPr lang="en-US" sz="1000" dirty="0" smtClean="0"/>
              <a:t>14 DAYS AFTER THE MEETING OF THE ICA:</a:t>
            </a:r>
            <a:endParaRPr lang="en-US" sz="1000" dirty="0"/>
          </a:p>
        </p:txBody>
      </p:sp>
      <p:sp>
        <p:nvSpPr>
          <p:cNvPr id="41" name="TextBox 40"/>
          <p:cNvSpPr txBox="1"/>
          <p:nvPr/>
        </p:nvSpPr>
        <p:spPr>
          <a:xfrm>
            <a:off x="2126653" y="2947654"/>
            <a:ext cx="2129646"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900" dirty="0" smtClean="0"/>
              <a:t>Lawyers’ Comment:  Why a petition for SO or AC to remove its own director?  Petition should only be for </a:t>
            </a:r>
            <a:r>
              <a:rPr lang="en-US" sz="900" dirty="0" err="1" smtClean="0"/>
              <a:t>NomCom</a:t>
            </a:r>
            <a:r>
              <a:rPr lang="en-US" sz="900" dirty="0" smtClean="0"/>
              <a:t> director.</a:t>
            </a:r>
            <a:endParaRPr lang="en-US" sz="900" dirty="0"/>
          </a:p>
        </p:txBody>
      </p:sp>
      <p:sp>
        <p:nvSpPr>
          <p:cNvPr id="42" name="TextBox 41"/>
          <p:cNvSpPr txBox="1"/>
          <p:nvPr/>
        </p:nvSpPr>
        <p:spPr>
          <a:xfrm>
            <a:off x="6051458" y="6134885"/>
            <a:ext cx="212964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900" dirty="0" smtClean="0"/>
              <a:t>Lawyers’ Comment:  Why would the community vote?</a:t>
            </a:r>
            <a:endParaRPr lang="en-US" sz="900" dirty="0"/>
          </a:p>
        </p:txBody>
      </p:sp>
      <p:sp>
        <p:nvSpPr>
          <p:cNvPr id="43" name="Shape 170"/>
          <p:cNvSpPr txBox="1">
            <a:spLocks noGrp="1"/>
          </p:cNvSpPr>
          <p:nvPr>
            <p:ph type="ftr" idx="11"/>
          </p:nvPr>
        </p:nvSpPr>
        <p:spPr>
          <a:xfrm>
            <a:off x="414952" y="6427998"/>
            <a:ext cx="5655648" cy="139799"/>
          </a:xfrm>
          <a:prstGeom prst="rect">
            <a:avLst/>
          </a:prstGeom>
          <a:noFill/>
          <a:ln>
            <a:noFill/>
          </a:ln>
        </p:spPr>
        <p:txBody>
          <a:bodyPr lIns="0" tIns="0" rIns="0" bIns="0" anchor="t" anchorCtr="0">
            <a:noAutofit/>
          </a:bodyPr>
          <a:lstStyle/>
          <a:p>
            <a:pPr marL="12700" marR="0" lvl="0" indent="0" algn="l" rtl="0">
              <a:lnSpc>
                <a:spcPct val="100000"/>
              </a:lnSpc>
              <a:spcBef>
                <a:spcPts val="0"/>
              </a:spcBef>
              <a:buSzPct val="25000"/>
              <a:buNone/>
            </a:pPr>
            <a:r>
              <a:rPr lang="en" sz="900" b="0" i="0" u="none" strike="noStrike" cap="none" baseline="0" dirty="0">
                <a:solidFill>
                  <a:srgbClr val="064263"/>
                </a:solidFill>
                <a:ea typeface="Helvetica Neue"/>
                <a:sym typeface="Helvetica Neue"/>
              </a:rPr>
              <a:t>Cross Community Working Group (CCWG) Accountability </a:t>
            </a:r>
            <a:r>
              <a:rPr lang="en" sz="900" b="0" i="0" u="none" strike="noStrike" cap="none" baseline="0" dirty="0" smtClean="0">
                <a:solidFill>
                  <a:srgbClr val="064263"/>
                </a:solidFill>
                <a:ea typeface="Helvetica Neue"/>
                <a:sym typeface="Helvetica Neue"/>
              </a:rPr>
              <a:t>Second</a:t>
            </a:r>
            <a:r>
              <a:rPr lang="en" sz="900" b="0" i="0" u="none" strike="noStrike" cap="none" dirty="0" smtClean="0">
                <a:solidFill>
                  <a:srgbClr val="064263"/>
                </a:solidFill>
                <a:ea typeface="Helvetica Neue"/>
                <a:sym typeface="Helvetica Neue"/>
              </a:rPr>
              <a:t> </a:t>
            </a:r>
            <a:r>
              <a:rPr lang="en" sz="900" b="0" i="0" u="none" strike="noStrike" cap="none" baseline="0" dirty="0" smtClean="0">
                <a:solidFill>
                  <a:srgbClr val="064263"/>
                </a:solidFill>
                <a:ea typeface="Helvetica Neue"/>
                <a:sym typeface="Helvetica Neue"/>
              </a:rPr>
              <a:t>Draft </a:t>
            </a:r>
            <a:r>
              <a:rPr lang="en" sz="900" b="0" i="0" u="none" strike="noStrike" cap="none" baseline="0" dirty="0">
                <a:solidFill>
                  <a:srgbClr val="064263"/>
                </a:solidFill>
                <a:ea typeface="Helvetica Neue"/>
                <a:sym typeface="Helvetica Neue"/>
              </a:rPr>
              <a:t>Proposal for Public Comment</a:t>
            </a:r>
          </a:p>
        </p:txBody>
      </p:sp>
      <p:sp>
        <p:nvSpPr>
          <p:cNvPr id="44" name="TextBox 43"/>
          <p:cNvSpPr txBox="1"/>
          <p:nvPr/>
        </p:nvSpPr>
        <p:spPr>
          <a:xfrm>
            <a:off x="1622873" y="4110212"/>
            <a:ext cx="464895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900" dirty="0" smtClean="0"/>
              <a:t>Lawyers’ Comment:  No community vote on removal by an SO or AC of its appointed director.  SO or AC make unilateral decision after box 3 discussion and input, and that decision is the decision of the </a:t>
            </a:r>
            <a:r>
              <a:rPr lang="en-US" sz="900" dirty="0" err="1" smtClean="0"/>
              <a:t>CMSM</a:t>
            </a:r>
            <a:r>
              <a:rPr lang="en-US" sz="900" dirty="0" smtClean="0"/>
              <a:t>.  Change text in box 4 to SO/AC decision, delete box between 4 and 5, and change “validated” in box 5 to “communicated”.</a:t>
            </a:r>
            <a:endParaRPr lang="en-US" sz="900" dirty="0"/>
          </a:p>
        </p:txBody>
      </p:sp>
    </p:spTree>
    <p:extLst>
      <p:ext uri="{BB962C8B-B14F-4D97-AF65-F5344CB8AC3E}">
        <p14:creationId xmlns:p14="http://schemas.microsoft.com/office/powerpoint/2010/main" xmlns="" val="26612345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ight Arrow Callout 83"/>
          <p:cNvSpPr/>
          <p:nvPr/>
        </p:nvSpPr>
        <p:spPr>
          <a:xfrm rot="10800000">
            <a:off x="4150310" y="4317999"/>
            <a:ext cx="2200776" cy="2078495"/>
          </a:xfrm>
          <a:prstGeom prst="rightArrowCallout">
            <a:avLst>
              <a:gd name="adj1" fmla="val 21165"/>
              <a:gd name="adj2" fmla="val 29608"/>
              <a:gd name="adj3" fmla="val 15255"/>
              <a:gd name="adj4" fmla="val 80342"/>
            </a:avLst>
          </a:prstGeom>
          <a:solidFill>
            <a:srgbClr val="DAE6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4695522" y="4461858"/>
            <a:ext cx="1572686" cy="1754326"/>
          </a:xfrm>
          <a:prstGeom prst="rect">
            <a:avLst/>
          </a:prstGeom>
          <a:noFill/>
        </p:spPr>
        <p:txBody>
          <a:bodyPr wrap="square" rtlCol="0">
            <a:spAutoFit/>
          </a:bodyPr>
          <a:lstStyle/>
          <a:p>
            <a:pPr algn="ctr"/>
            <a:r>
              <a:rPr lang="en-US" b="1" dirty="0" smtClean="0"/>
              <a:t>EACH</a:t>
            </a:r>
          </a:p>
          <a:p>
            <a:pPr algn="ctr"/>
            <a:r>
              <a:rPr lang="en-US" b="1" dirty="0" smtClean="0"/>
              <a:t>SO AND AC</a:t>
            </a:r>
          </a:p>
          <a:p>
            <a:pPr algn="ctr"/>
            <a:r>
              <a:rPr lang="en-US" sz="1000" dirty="0" smtClean="0"/>
              <a:t>HAS 7 DAYS TO FOLLOW ITS OWN INTERNAL PROCESSES </a:t>
            </a:r>
          </a:p>
          <a:p>
            <a:pPr algn="ctr"/>
            <a:r>
              <a:rPr lang="en-US" b="1" dirty="0" smtClean="0"/>
              <a:t>TO DECIDE HOW TO VOTE </a:t>
            </a:r>
            <a:r>
              <a:rPr lang="en-US" sz="1200" dirty="0" smtClean="0"/>
              <a:t>ON THE MATTER</a:t>
            </a:r>
            <a:endParaRPr lang="en-US" sz="1200" dirty="0"/>
          </a:p>
        </p:txBody>
      </p:sp>
      <p:sp>
        <p:nvSpPr>
          <p:cNvPr id="3" name="Right Arrow Callout 2"/>
          <p:cNvSpPr/>
          <p:nvPr/>
        </p:nvSpPr>
        <p:spPr>
          <a:xfrm>
            <a:off x="317517" y="1574352"/>
            <a:ext cx="1823974" cy="1742634"/>
          </a:xfrm>
          <a:prstGeom prst="rightArrowCallout">
            <a:avLst>
              <a:gd name="adj1" fmla="val 21165"/>
              <a:gd name="adj2" fmla="val 29608"/>
              <a:gd name="adj3" fmla="val 15255"/>
              <a:gd name="adj4" fmla="val 78095"/>
            </a:avLst>
          </a:prstGeom>
          <a:solidFill>
            <a:srgbClr val="DAE6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Shape 189"/>
          <p:cNvSpPr txBox="1">
            <a:spLocks/>
          </p:cNvSpPr>
          <p:nvPr/>
        </p:nvSpPr>
        <p:spPr>
          <a:xfrm>
            <a:off x="275300" y="228600"/>
            <a:ext cx="8593500" cy="330300"/>
          </a:xfrm>
          <a:prstGeom prst="rect">
            <a:avLst/>
          </a:prstGeom>
          <a:noFill/>
          <a:ln>
            <a:noFill/>
          </a:ln>
        </p:spPr>
        <p:txBody>
          <a:bodyPr lIns="0" tIns="0" rIns="0" bIns="0" anchor="t" anchorCtr="0">
            <a:noAutofit/>
          </a:bodyPr>
          <a:lstStyle>
            <a:defPPr marR="0" algn="l" rtl="0">
              <a:lnSpc>
                <a:spcPct val="100000"/>
              </a:lnSpc>
              <a:spcBef>
                <a:spcPts val="0"/>
              </a:spcBef>
              <a:spcAft>
                <a:spcPts val="0"/>
              </a:spcAft>
            </a:defPPr>
            <a:lvl1pPr marR="0" algn="ctr" rtl="0">
              <a:lnSpc>
                <a:spcPct val="100000"/>
              </a:lnSpc>
              <a:spcBef>
                <a:spcPts val="0"/>
              </a:spcBef>
              <a:spcAft>
                <a:spcPts val="0"/>
              </a:spcAft>
              <a:buClr>
                <a:schemeClr val="dk1"/>
              </a:buClr>
              <a:buSzPct val="100000"/>
              <a:buNone/>
              <a:defRPr sz="4800" b="1" i="0" u="none" strike="noStrike" cap="none" baseline="0">
                <a:solidFill>
                  <a:schemeClr val="dk1"/>
                </a:solidFill>
                <a:latin typeface="Arial"/>
                <a:ea typeface="Arial"/>
                <a:cs typeface="Arial"/>
                <a:sym typeface="Arial"/>
              </a:defRPr>
            </a:lvl1pPr>
            <a:lvl2pPr marR="0" algn="ctr" rtl="0">
              <a:lnSpc>
                <a:spcPct val="100000"/>
              </a:lnSpc>
              <a:spcBef>
                <a:spcPts val="0"/>
              </a:spcBef>
              <a:spcAft>
                <a:spcPts val="0"/>
              </a:spcAft>
              <a:buClr>
                <a:schemeClr val="dk1"/>
              </a:buClr>
              <a:buSzPct val="100000"/>
              <a:buNone/>
              <a:defRPr sz="4800" b="1" i="0" u="none" strike="noStrike" cap="none" baseline="0">
                <a:solidFill>
                  <a:schemeClr val="dk1"/>
                </a:solidFill>
                <a:latin typeface="Arial"/>
                <a:ea typeface="Arial"/>
                <a:cs typeface="Arial"/>
                <a:sym typeface="Arial"/>
              </a:defRPr>
            </a:lvl2pPr>
            <a:lvl3pPr algn="ctr">
              <a:spcBef>
                <a:spcPts val="0"/>
              </a:spcBef>
              <a:buClr>
                <a:schemeClr val="dk1"/>
              </a:buClr>
              <a:buSzPct val="100000"/>
              <a:buNone/>
              <a:defRPr sz="4800" b="1">
                <a:solidFill>
                  <a:schemeClr val="dk1"/>
                </a:solidFill>
              </a:defRPr>
            </a:lvl3pPr>
            <a:lvl4pPr algn="ctr">
              <a:spcBef>
                <a:spcPts val="0"/>
              </a:spcBef>
              <a:buClr>
                <a:schemeClr val="dk1"/>
              </a:buClr>
              <a:buSzPct val="100000"/>
              <a:buNone/>
              <a:defRPr sz="4800" b="1">
                <a:solidFill>
                  <a:schemeClr val="dk1"/>
                </a:solidFill>
              </a:defRPr>
            </a:lvl4pPr>
            <a:lvl5pPr algn="ctr">
              <a:spcBef>
                <a:spcPts val="0"/>
              </a:spcBef>
              <a:buClr>
                <a:schemeClr val="dk1"/>
              </a:buClr>
              <a:buSzPct val="100000"/>
              <a:buNone/>
              <a:defRPr sz="4800" b="1">
                <a:solidFill>
                  <a:schemeClr val="dk1"/>
                </a:solidFill>
              </a:defRPr>
            </a:lvl5pPr>
            <a:lvl6pPr algn="ctr">
              <a:spcBef>
                <a:spcPts val="0"/>
              </a:spcBef>
              <a:buClr>
                <a:schemeClr val="dk1"/>
              </a:buClr>
              <a:buSzPct val="100000"/>
              <a:buNone/>
              <a:defRPr sz="4800" b="1">
                <a:solidFill>
                  <a:schemeClr val="dk1"/>
                </a:solidFill>
              </a:defRPr>
            </a:lvl6pPr>
            <a:lvl7pPr algn="ctr">
              <a:spcBef>
                <a:spcPts val="0"/>
              </a:spcBef>
              <a:buClr>
                <a:schemeClr val="dk1"/>
              </a:buClr>
              <a:buSzPct val="100000"/>
              <a:buNone/>
              <a:defRPr sz="4800" b="1">
                <a:solidFill>
                  <a:schemeClr val="dk1"/>
                </a:solidFill>
              </a:defRPr>
            </a:lvl7pPr>
            <a:lvl8pPr algn="ctr">
              <a:spcBef>
                <a:spcPts val="0"/>
              </a:spcBef>
              <a:buClr>
                <a:schemeClr val="dk1"/>
              </a:buClr>
              <a:buSzPct val="100000"/>
              <a:buNone/>
              <a:defRPr sz="4800" b="1">
                <a:solidFill>
                  <a:schemeClr val="dk1"/>
                </a:solidFill>
              </a:defRPr>
            </a:lvl8pPr>
            <a:lvl9pPr algn="ctr">
              <a:spcBef>
                <a:spcPts val="0"/>
              </a:spcBef>
              <a:buClr>
                <a:schemeClr val="dk1"/>
              </a:buClr>
              <a:buSzPct val="100000"/>
              <a:buNone/>
              <a:defRPr sz="4800" b="1">
                <a:solidFill>
                  <a:schemeClr val="dk1"/>
                </a:solidFill>
              </a:defRPr>
            </a:lvl9pPr>
          </a:lstStyle>
          <a:p>
            <a:pPr marL="12700" algn="l">
              <a:buSzPct val="25000"/>
            </a:pPr>
            <a:r>
              <a:rPr lang="en-US" sz="2400" b="0" dirty="0">
                <a:solidFill>
                  <a:srgbClr val="1C75BB"/>
                </a:solidFill>
                <a:ea typeface="Helvetica Neue"/>
                <a:sym typeface="Helvetica Neue"/>
              </a:rPr>
              <a:t>Power Example: </a:t>
            </a:r>
            <a:r>
              <a:rPr lang="en-US" sz="2400" b="0" dirty="0" smtClean="0">
                <a:solidFill>
                  <a:srgbClr val="1C75BB"/>
                </a:solidFill>
                <a:ea typeface="Helvetica Neue"/>
                <a:sym typeface="Helvetica Neue"/>
              </a:rPr>
              <a:t>Recalling the Entire ICANN Board</a:t>
            </a:r>
            <a:endParaRPr lang="en" sz="2400" b="0" dirty="0">
              <a:solidFill>
                <a:srgbClr val="1C75BB"/>
              </a:solidFill>
              <a:ea typeface="Helvetica Neue"/>
              <a:sym typeface="Helvetica Neue"/>
            </a:endParaRPr>
          </a:p>
        </p:txBody>
      </p:sp>
      <p:sp>
        <p:nvSpPr>
          <p:cNvPr id="6" name="Shape 190"/>
          <p:cNvSpPr/>
          <p:nvPr/>
        </p:nvSpPr>
        <p:spPr>
          <a:xfrm>
            <a:off x="216001" y="653402"/>
            <a:ext cx="8712199" cy="72389"/>
          </a:xfrm>
          <a:custGeom>
            <a:avLst/>
            <a:gdLst/>
            <a:ahLst/>
            <a:cxnLst/>
            <a:rect l="0" t="0" r="0" b="0"/>
            <a:pathLst>
              <a:path w="8712200" h="72390" extrusionOk="0">
                <a:moveTo>
                  <a:pt x="8711996" y="71996"/>
                </a:moveTo>
                <a:lnTo>
                  <a:pt x="0" y="71996"/>
                </a:lnTo>
                <a:lnTo>
                  <a:pt x="0" y="0"/>
                </a:lnTo>
                <a:lnTo>
                  <a:pt x="8711996" y="0"/>
                </a:lnTo>
                <a:lnTo>
                  <a:pt x="8711996" y="71996"/>
                </a:lnTo>
                <a:close/>
              </a:path>
            </a:pathLst>
          </a:custGeom>
          <a:solidFill>
            <a:srgbClr val="064263"/>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8" name="Shape 194"/>
          <p:cNvSpPr txBox="1">
            <a:spLocks noGrp="1"/>
          </p:cNvSpPr>
          <p:nvPr>
            <p:ph type="sldNum" idx="12"/>
          </p:nvPr>
        </p:nvSpPr>
        <p:spPr>
          <a:prstGeom prst="rect">
            <a:avLst/>
          </a:prstGeom>
          <a:noFill/>
          <a:ln>
            <a:noFill/>
          </a:ln>
        </p:spPr>
        <p:txBody>
          <a:bodyPr lIns="0" tIns="0" rIns="0" bIns="0" anchor="t" anchorCtr="0">
            <a:noAutofit/>
          </a:bodyPr>
          <a:lstStyle/>
          <a:p>
            <a:pPr marL="25400" marR="0" lvl="0" indent="0" algn="l" rtl="0">
              <a:lnSpc>
                <a:spcPct val="100000"/>
              </a:lnSpc>
              <a:spcBef>
                <a:spcPts val="0"/>
              </a:spcBef>
              <a:buSzPct val="25000"/>
              <a:buNone/>
            </a:pPr>
            <a:fld id="{00000000-1234-1234-1234-123412341234}" type="slidenum">
              <a:rPr lang="en" sz="900" b="0" i="0" u="none" strike="noStrike" cap="none" baseline="0">
                <a:solidFill>
                  <a:schemeClr val="lt1"/>
                </a:solidFill>
                <a:ea typeface="Helvetica Neue"/>
                <a:sym typeface="Helvetica Neue"/>
              </a:rPr>
              <a:pPr marL="25400" marR="0" lvl="0" indent="0" algn="l" rtl="0">
                <a:lnSpc>
                  <a:spcPct val="100000"/>
                </a:lnSpc>
                <a:spcBef>
                  <a:spcPts val="0"/>
                </a:spcBef>
                <a:buSzPct val="25000"/>
                <a:buNone/>
              </a:pPr>
              <a:t>12</a:t>
            </a:fld>
            <a:endParaRPr lang="en" sz="900" b="0" i="0" u="none" strike="noStrike" cap="none" baseline="0">
              <a:solidFill>
                <a:schemeClr val="lt1"/>
              </a:solidFill>
              <a:ea typeface="Helvetica Neue"/>
              <a:sym typeface="Helvetica Neue"/>
            </a:endParaRPr>
          </a:p>
        </p:txBody>
      </p:sp>
      <p:sp>
        <p:nvSpPr>
          <p:cNvPr id="12" name="Tekstvak 24"/>
          <p:cNvSpPr txBox="1"/>
          <p:nvPr/>
        </p:nvSpPr>
        <p:spPr>
          <a:xfrm>
            <a:off x="228600" y="835192"/>
            <a:ext cx="8689396" cy="523220"/>
          </a:xfrm>
          <a:prstGeom prst="rect">
            <a:avLst/>
          </a:prstGeom>
          <a:noFill/>
        </p:spPr>
        <p:txBody>
          <a:bodyPr wrap="square" rtlCol="0">
            <a:spAutoFit/>
          </a:bodyPr>
          <a:lstStyle/>
          <a:p>
            <a:r>
              <a:rPr lang="en-US" b="1" dirty="0" smtClean="0">
                <a:solidFill>
                  <a:srgbClr val="4F81BD"/>
                </a:solidFill>
              </a:rPr>
              <a:t>How does the community exercise its powers? </a:t>
            </a:r>
            <a:r>
              <a:rPr lang="en-US" dirty="0" smtClean="0">
                <a:solidFill>
                  <a:srgbClr val="4F81BD"/>
                </a:solidFill>
              </a:rPr>
              <a:t>The exercising of different community powers may include unique steps relevant to a given power, but the general process is as follows.  </a:t>
            </a:r>
            <a:endParaRPr lang="en" dirty="0">
              <a:solidFill>
                <a:srgbClr val="4F81BD"/>
              </a:solidFill>
            </a:endParaRPr>
          </a:p>
        </p:txBody>
      </p:sp>
      <p:sp>
        <p:nvSpPr>
          <p:cNvPr id="83" name="Rectangle 82"/>
          <p:cNvSpPr/>
          <p:nvPr/>
        </p:nvSpPr>
        <p:spPr>
          <a:xfrm>
            <a:off x="317517" y="4317999"/>
            <a:ext cx="1632015" cy="2089735"/>
          </a:xfrm>
          <a:prstGeom prst="rect">
            <a:avLst/>
          </a:prstGeom>
          <a:solidFill>
            <a:srgbClr val="DAE6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5" name="Right Arrow Callout 84"/>
          <p:cNvSpPr/>
          <p:nvPr/>
        </p:nvSpPr>
        <p:spPr>
          <a:xfrm rot="5400000">
            <a:off x="6839741" y="2051845"/>
            <a:ext cx="1823974" cy="1742634"/>
          </a:xfrm>
          <a:prstGeom prst="rightArrowCallout">
            <a:avLst>
              <a:gd name="adj1" fmla="val 21165"/>
              <a:gd name="adj2" fmla="val 29608"/>
              <a:gd name="adj3" fmla="val 15255"/>
              <a:gd name="adj4" fmla="val 78095"/>
            </a:avLst>
          </a:prstGeom>
          <a:solidFill>
            <a:srgbClr val="DAE6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7" name="Right Arrow Callout 86"/>
          <p:cNvSpPr/>
          <p:nvPr/>
        </p:nvSpPr>
        <p:spPr>
          <a:xfrm>
            <a:off x="2148726" y="1574352"/>
            <a:ext cx="2256801" cy="1742634"/>
          </a:xfrm>
          <a:prstGeom prst="rightArrowCallout">
            <a:avLst>
              <a:gd name="adj1" fmla="val 21165"/>
              <a:gd name="adj2" fmla="val 29608"/>
              <a:gd name="adj3" fmla="val 15255"/>
              <a:gd name="adj4" fmla="val 83490"/>
            </a:avLst>
          </a:prstGeom>
          <a:solidFill>
            <a:srgbClr val="DAE6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9" name="Right Arrow Callout 88"/>
          <p:cNvSpPr/>
          <p:nvPr/>
        </p:nvSpPr>
        <p:spPr>
          <a:xfrm>
            <a:off x="4405528" y="1574352"/>
            <a:ext cx="2333626" cy="1742634"/>
          </a:xfrm>
          <a:prstGeom prst="rightArrowCallout">
            <a:avLst>
              <a:gd name="adj1" fmla="val 21165"/>
              <a:gd name="adj2" fmla="val 29608"/>
              <a:gd name="adj3" fmla="val 15255"/>
              <a:gd name="adj4" fmla="val 81259"/>
            </a:avLst>
          </a:prstGeom>
          <a:solidFill>
            <a:srgbClr val="DAE6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Shape 194"/>
          <p:cNvSpPr txBox="1">
            <a:spLocks/>
          </p:cNvSpPr>
          <p:nvPr/>
        </p:nvSpPr>
        <p:spPr>
          <a:xfrm>
            <a:off x="8739496" y="6415298"/>
            <a:ext cx="178500" cy="139799"/>
          </a:xfrm>
          <a:prstGeom prst="rect">
            <a:avLst/>
          </a:prstGeom>
          <a:noFill/>
          <a:ln>
            <a:noFill/>
          </a:ln>
        </p:spPr>
        <p:txBody>
          <a:bodyPr lIns="0" tIns="0" rIns="0" bIns="0" anchor="t" anchorCtr="0">
            <a:noAutofit/>
          </a:bodyPr>
          <a:lstStyle>
            <a:defPPr marR="0" algn="l" rtl="0">
              <a:lnSpc>
                <a:spcPct val="100000"/>
              </a:lnSpc>
              <a:spcBef>
                <a:spcPts val="0"/>
              </a:spcBef>
              <a:spcAft>
                <a:spcPts val="0"/>
              </a:spcAft>
            </a:defPPr>
            <a:lvl1pPr marR="0" algn="r" rtl="0">
              <a:lnSpc>
                <a:spcPct val="100000"/>
              </a:lnSpc>
              <a:spcBef>
                <a:spcPts val="0"/>
              </a:spcBef>
              <a:spcAft>
                <a:spcPts val="0"/>
              </a:spcAft>
              <a:buNone/>
              <a:defRPr sz="1300" b="0" i="0" u="none" strike="noStrike" cap="none" baseline="0">
                <a:solidFill>
                  <a:schemeClr val="dk1"/>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a:lstStyle>
          <a:p>
            <a:pPr marL="25400" algn="l">
              <a:buSzPct val="25000"/>
            </a:pPr>
            <a:fld id="{00000000-1234-1234-1234-123412341234}" type="slidenum">
              <a:rPr lang="en" sz="900" smtClean="0">
                <a:solidFill>
                  <a:schemeClr val="lt1"/>
                </a:solidFill>
                <a:ea typeface="Helvetica Neue"/>
                <a:sym typeface="Helvetica Neue"/>
              </a:rPr>
              <a:pPr marL="25400" algn="l">
                <a:buSzPct val="25000"/>
              </a:pPr>
              <a:t>12</a:t>
            </a:fld>
            <a:endParaRPr lang="en" sz="900">
              <a:solidFill>
                <a:schemeClr val="lt1"/>
              </a:solidFill>
              <a:ea typeface="Helvetica Neue"/>
              <a:sym typeface="Helvetica Neue"/>
            </a:endParaRPr>
          </a:p>
        </p:txBody>
      </p:sp>
      <p:sp>
        <p:nvSpPr>
          <p:cNvPr id="91" name="object 6"/>
          <p:cNvSpPr txBox="1">
            <a:spLocks/>
          </p:cNvSpPr>
          <p:nvPr/>
        </p:nvSpPr>
        <p:spPr>
          <a:xfrm>
            <a:off x="382549" y="1963689"/>
            <a:ext cx="1240324" cy="861774"/>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sz="1000" b="1" spc="-5" dirty="0" smtClean="0"/>
              <a:t>CONCERNS WITH </a:t>
            </a:r>
            <a:r>
              <a:rPr lang="en-US" b="1" spc="-5" dirty="0" smtClean="0"/>
              <a:t>THE ENTIRE</a:t>
            </a:r>
          </a:p>
          <a:p>
            <a:pPr marL="12700" algn="ctr"/>
            <a:r>
              <a:rPr lang="en-US" sz="1600" b="1" spc="-5" dirty="0" smtClean="0"/>
              <a:t>ICANN BOARD</a:t>
            </a:r>
            <a:endParaRPr lang="en-US" sz="1600" b="1" spc="-5" dirty="0"/>
          </a:p>
        </p:txBody>
      </p:sp>
      <p:sp>
        <p:nvSpPr>
          <p:cNvPr id="92" name="object 6"/>
          <p:cNvSpPr txBox="1">
            <a:spLocks/>
          </p:cNvSpPr>
          <p:nvPr/>
        </p:nvSpPr>
        <p:spPr>
          <a:xfrm>
            <a:off x="2212612" y="1731958"/>
            <a:ext cx="1773434" cy="1446550"/>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sz="1100" b="1" spc="-5" dirty="0" smtClean="0"/>
              <a:t>POWER IS</a:t>
            </a:r>
          </a:p>
          <a:p>
            <a:pPr marL="12700" algn="ctr"/>
            <a:r>
              <a:rPr lang="en-US" sz="1100" b="1" spc="-5" dirty="0" smtClean="0"/>
              <a:t>ENGAGED BY</a:t>
            </a:r>
          </a:p>
          <a:p>
            <a:pPr marL="12700" algn="ctr"/>
            <a:r>
              <a:rPr lang="en-US" sz="1600" b="1" spc="-5" dirty="0" smtClean="0"/>
              <a:t>A</a:t>
            </a:r>
          </a:p>
          <a:p>
            <a:pPr marL="12700" algn="ctr"/>
            <a:r>
              <a:rPr lang="en-US" sz="1600" b="1" spc="-5" dirty="0" smtClean="0"/>
              <a:t>PETITION</a:t>
            </a:r>
            <a:endParaRPr lang="en-US" sz="800" b="1" spc="-5" dirty="0" smtClean="0"/>
          </a:p>
          <a:p>
            <a:pPr marL="12700" algn="ctr"/>
            <a:r>
              <a:rPr lang="en-US" sz="800" spc="-5" dirty="0" smtClean="0"/>
              <a:t>SPONSORED BY</a:t>
            </a:r>
          </a:p>
          <a:p>
            <a:pPr marL="12700" algn="ctr"/>
            <a:r>
              <a:rPr lang="en-US" sz="800" b="1" spc="-5" dirty="0" smtClean="0"/>
              <a:t>AT LEAST ONE SO AND ONE AC,</a:t>
            </a:r>
          </a:p>
          <a:p>
            <a:pPr marL="12700" algn="ctr"/>
            <a:r>
              <a:rPr lang="en-US" sz="800" spc="-5" dirty="0" smtClean="0"/>
              <a:t>SUPPORTED BY TWO-THIRDS OF THE SOs AND ACs PARTICIPATING IN THE CMSM</a:t>
            </a:r>
            <a:endParaRPr lang="en-US" sz="800" spc="-5" dirty="0"/>
          </a:p>
        </p:txBody>
      </p:sp>
      <p:pic>
        <p:nvPicPr>
          <p:cNvPr id="103" name="Picture 102"/>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552588" y="1838000"/>
            <a:ext cx="373924" cy="752351"/>
          </a:xfrm>
          <a:prstGeom prst="rect">
            <a:avLst/>
          </a:prstGeom>
        </p:spPr>
      </p:pic>
      <p:sp>
        <p:nvSpPr>
          <p:cNvPr id="104" name="Shape 101"/>
          <p:cNvSpPr/>
          <p:nvPr/>
        </p:nvSpPr>
        <p:spPr>
          <a:xfrm>
            <a:off x="6747082" y="1574352"/>
            <a:ext cx="1992413" cy="1875720"/>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dirty="0">
              <a:solidFill>
                <a:schemeClr val="dk1"/>
              </a:solidFill>
              <a:ea typeface="Calibri"/>
              <a:sym typeface="Calibri"/>
            </a:endParaRPr>
          </a:p>
        </p:txBody>
      </p:sp>
      <p:grpSp>
        <p:nvGrpSpPr>
          <p:cNvPr id="107" name="Group 106"/>
          <p:cNvGrpSpPr/>
          <p:nvPr/>
        </p:nvGrpSpPr>
        <p:grpSpPr>
          <a:xfrm>
            <a:off x="382548" y="1658515"/>
            <a:ext cx="224400" cy="224400"/>
            <a:chOff x="309000" y="1590611"/>
            <a:chExt cx="224400" cy="224400"/>
          </a:xfrm>
        </p:grpSpPr>
        <p:sp>
          <p:nvSpPr>
            <p:cNvPr id="114" name="Oval 113"/>
            <p:cNvSpPr/>
            <p:nvPr/>
          </p:nvSpPr>
          <p:spPr>
            <a:xfrm>
              <a:off x="309000" y="1590611"/>
              <a:ext cx="224400" cy="2244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5" name="TextBox 114"/>
            <p:cNvSpPr txBox="1"/>
            <p:nvPr/>
          </p:nvSpPr>
          <p:spPr>
            <a:xfrm>
              <a:off x="389798" y="1619186"/>
              <a:ext cx="71321" cy="153888"/>
            </a:xfrm>
            <a:prstGeom prst="rect">
              <a:avLst/>
            </a:prstGeom>
            <a:noFill/>
          </p:spPr>
          <p:txBody>
            <a:bodyPr wrap="none" lIns="0" tIns="0" rIns="0" bIns="0" rtlCol="0">
              <a:spAutoFit/>
            </a:bodyPr>
            <a:lstStyle/>
            <a:p>
              <a:pPr algn="ctr"/>
              <a:r>
                <a:rPr lang="en-US" sz="1000" b="1" dirty="0" smtClean="0">
                  <a:solidFill>
                    <a:schemeClr val="bg1"/>
                  </a:solidFill>
                </a:rPr>
                <a:t>1</a:t>
              </a:r>
              <a:endParaRPr lang="en-US" sz="1000" b="1" dirty="0">
                <a:solidFill>
                  <a:schemeClr val="bg1"/>
                </a:solidFill>
              </a:endParaRPr>
            </a:p>
          </p:txBody>
        </p:sp>
      </p:grpSp>
      <p:grpSp>
        <p:nvGrpSpPr>
          <p:cNvPr id="116" name="Group 115"/>
          <p:cNvGrpSpPr/>
          <p:nvPr/>
        </p:nvGrpSpPr>
        <p:grpSpPr>
          <a:xfrm>
            <a:off x="2212612" y="1658515"/>
            <a:ext cx="224400" cy="224400"/>
            <a:chOff x="309000" y="1590611"/>
            <a:chExt cx="224400" cy="224400"/>
          </a:xfrm>
        </p:grpSpPr>
        <p:sp>
          <p:nvSpPr>
            <p:cNvPr id="117" name="Oval 116"/>
            <p:cNvSpPr/>
            <p:nvPr/>
          </p:nvSpPr>
          <p:spPr>
            <a:xfrm>
              <a:off x="309000" y="1590611"/>
              <a:ext cx="224400" cy="2244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8" name="TextBox 117"/>
            <p:cNvSpPr txBox="1"/>
            <p:nvPr/>
          </p:nvSpPr>
          <p:spPr>
            <a:xfrm>
              <a:off x="389798" y="1619186"/>
              <a:ext cx="71321" cy="153888"/>
            </a:xfrm>
            <a:prstGeom prst="rect">
              <a:avLst/>
            </a:prstGeom>
            <a:noFill/>
          </p:spPr>
          <p:txBody>
            <a:bodyPr wrap="none" lIns="0" tIns="0" rIns="0" bIns="0" rtlCol="0">
              <a:spAutoFit/>
            </a:bodyPr>
            <a:lstStyle/>
            <a:p>
              <a:pPr algn="ctr"/>
              <a:r>
                <a:rPr lang="en-US" sz="1000" b="1" dirty="0" smtClean="0">
                  <a:solidFill>
                    <a:schemeClr val="bg1"/>
                  </a:solidFill>
                </a:rPr>
                <a:t>2</a:t>
              </a:r>
              <a:endParaRPr lang="en-US" sz="1000" b="1" dirty="0">
                <a:solidFill>
                  <a:schemeClr val="bg1"/>
                </a:solidFill>
              </a:endParaRPr>
            </a:p>
          </p:txBody>
        </p:sp>
      </p:grpSp>
      <p:grpSp>
        <p:nvGrpSpPr>
          <p:cNvPr id="119" name="Group 118"/>
          <p:cNvGrpSpPr/>
          <p:nvPr/>
        </p:nvGrpSpPr>
        <p:grpSpPr>
          <a:xfrm>
            <a:off x="4490529" y="1658515"/>
            <a:ext cx="224400" cy="224400"/>
            <a:chOff x="309000" y="1590611"/>
            <a:chExt cx="224400" cy="224400"/>
          </a:xfrm>
        </p:grpSpPr>
        <p:sp>
          <p:nvSpPr>
            <p:cNvPr id="120" name="Oval 119"/>
            <p:cNvSpPr/>
            <p:nvPr/>
          </p:nvSpPr>
          <p:spPr>
            <a:xfrm>
              <a:off x="309000" y="1590611"/>
              <a:ext cx="224400" cy="2244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1" name="TextBox 120"/>
            <p:cNvSpPr txBox="1"/>
            <p:nvPr/>
          </p:nvSpPr>
          <p:spPr>
            <a:xfrm>
              <a:off x="389798" y="1619186"/>
              <a:ext cx="71321" cy="153888"/>
            </a:xfrm>
            <a:prstGeom prst="rect">
              <a:avLst/>
            </a:prstGeom>
            <a:noFill/>
          </p:spPr>
          <p:txBody>
            <a:bodyPr wrap="none" lIns="0" tIns="0" rIns="0" bIns="0" rtlCol="0">
              <a:spAutoFit/>
            </a:bodyPr>
            <a:lstStyle/>
            <a:p>
              <a:pPr algn="ctr"/>
              <a:r>
                <a:rPr lang="en-US" sz="1000" b="1" dirty="0" smtClean="0">
                  <a:solidFill>
                    <a:schemeClr val="bg1"/>
                  </a:solidFill>
                </a:rPr>
                <a:t>3</a:t>
              </a:r>
              <a:endParaRPr lang="en-US" sz="1000" b="1" dirty="0">
                <a:solidFill>
                  <a:schemeClr val="bg1"/>
                </a:solidFill>
              </a:endParaRPr>
            </a:p>
          </p:txBody>
        </p:sp>
      </p:grpSp>
      <p:grpSp>
        <p:nvGrpSpPr>
          <p:cNvPr id="122" name="Group 121"/>
          <p:cNvGrpSpPr/>
          <p:nvPr/>
        </p:nvGrpSpPr>
        <p:grpSpPr>
          <a:xfrm>
            <a:off x="4695522" y="4433283"/>
            <a:ext cx="224400" cy="224400"/>
            <a:chOff x="309000" y="1590611"/>
            <a:chExt cx="224400" cy="224400"/>
          </a:xfrm>
        </p:grpSpPr>
        <p:sp>
          <p:nvSpPr>
            <p:cNvPr id="123" name="Oval 122"/>
            <p:cNvSpPr/>
            <p:nvPr/>
          </p:nvSpPr>
          <p:spPr>
            <a:xfrm>
              <a:off x="309000" y="1590611"/>
              <a:ext cx="224400" cy="2244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4" name="TextBox 123"/>
            <p:cNvSpPr txBox="1"/>
            <p:nvPr/>
          </p:nvSpPr>
          <p:spPr>
            <a:xfrm>
              <a:off x="389798" y="1619186"/>
              <a:ext cx="71321" cy="153888"/>
            </a:xfrm>
            <a:prstGeom prst="rect">
              <a:avLst/>
            </a:prstGeom>
            <a:noFill/>
          </p:spPr>
          <p:txBody>
            <a:bodyPr wrap="none" lIns="0" tIns="0" rIns="0" bIns="0" rtlCol="0">
              <a:spAutoFit/>
            </a:bodyPr>
            <a:lstStyle/>
            <a:p>
              <a:pPr algn="ctr"/>
              <a:r>
                <a:rPr lang="en-US" sz="1000" b="1" dirty="0" smtClean="0">
                  <a:solidFill>
                    <a:schemeClr val="bg1"/>
                  </a:solidFill>
                </a:rPr>
                <a:t>6</a:t>
              </a:r>
              <a:endParaRPr lang="en-US" sz="1000" b="1" dirty="0">
                <a:solidFill>
                  <a:schemeClr val="bg1"/>
                </a:solidFill>
              </a:endParaRPr>
            </a:p>
          </p:txBody>
        </p:sp>
      </p:grpSp>
      <p:sp>
        <p:nvSpPr>
          <p:cNvPr id="125" name="object 6"/>
          <p:cNvSpPr txBox="1">
            <a:spLocks/>
          </p:cNvSpPr>
          <p:nvPr/>
        </p:nvSpPr>
        <p:spPr>
          <a:xfrm>
            <a:off x="4405528" y="1657830"/>
            <a:ext cx="1862680" cy="1569661"/>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sz="1200" b="1" spc="-5" dirty="0" smtClean="0"/>
              <a:t>THE</a:t>
            </a:r>
          </a:p>
          <a:p>
            <a:pPr marL="12700" algn="ctr"/>
            <a:r>
              <a:rPr lang="en-US" sz="1200" b="1" spc="-5" dirty="0" smtClean="0"/>
              <a:t>CORPORATE</a:t>
            </a:r>
          </a:p>
          <a:p>
            <a:pPr marL="12700" algn="ctr"/>
            <a:r>
              <a:rPr lang="en-US" sz="1200" b="1" spc="-5" dirty="0" smtClean="0"/>
              <a:t>SECRETARY/</a:t>
            </a:r>
          </a:p>
          <a:p>
            <a:pPr marL="12700" algn="ctr"/>
            <a:r>
              <a:rPr lang="en-US" sz="1200" b="1" spc="-5" dirty="0" smtClean="0"/>
              <a:t>GENERAL COUNSEL NOTIFIES</a:t>
            </a:r>
          </a:p>
          <a:p>
            <a:pPr marL="12700" algn="ctr"/>
            <a:r>
              <a:rPr lang="en-US" sz="1200" b="1" spc="-5" dirty="0" smtClean="0"/>
              <a:t>SOs AND ACs</a:t>
            </a:r>
          </a:p>
          <a:p>
            <a:pPr marL="12700" algn="ctr"/>
            <a:endParaRPr lang="en-US" sz="1200" b="1" spc="-5" dirty="0" smtClean="0"/>
          </a:p>
          <a:p>
            <a:pPr marL="12700" algn="ctr"/>
            <a:r>
              <a:rPr lang="en-US" sz="900" spc="-5" dirty="0" smtClean="0"/>
              <a:t>OF VALID PETITION AND CONSULTATION DATE</a:t>
            </a:r>
            <a:endParaRPr lang="en-US" sz="900" spc="-5" dirty="0"/>
          </a:p>
        </p:txBody>
      </p:sp>
      <p:sp>
        <p:nvSpPr>
          <p:cNvPr id="134" name="object 6"/>
          <p:cNvSpPr txBox="1">
            <a:spLocks/>
          </p:cNvSpPr>
          <p:nvPr/>
        </p:nvSpPr>
        <p:spPr>
          <a:xfrm>
            <a:off x="6835455" y="1692229"/>
            <a:ext cx="1797086" cy="1631216"/>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lgn="ctr"/>
            <a:r>
              <a:rPr lang="en-US" sz="1000" spc="-5" dirty="0"/>
              <a:t>SOs </a:t>
            </a:r>
            <a:r>
              <a:rPr lang="en-US" sz="1000" spc="-5" dirty="0" smtClean="0"/>
              <a:t>AND </a:t>
            </a:r>
            <a:r>
              <a:rPr lang="en-US" sz="1000" spc="-5" dirty="0"/>
              <a:t>ACs </a:t>
            </a:r>
            <a:r>
              <a:rPr lang="en-US" sz="1000" spc="-5" dirty="0" smtClean="0"/>
              <a:t>TO INDIVIDUALLY AND COLLECTIVELY </a:t>
            </a:r>
            <a:r>
              <a:rPr lang="en-US" b="1" spc="-5" dirty="0" smtClean="0"/>
              <a:t>DELIBERATE </a:t>
            </a:r>
          </a:p>
          <a:p>
            <a:pPr marL="12700" algn="ctr"/>
            <a:r>
              <a:rPr lang="en-US" b="1" spc="-5" dirty="0" smtClean="0"/>
              <a:t>AND DISCUSS</a:t>
            </a:r>
          </a:p>
          <a:p>
            <a:pPr marL="12700" algn="ctr"/>
            <a:r>
              <a:rPr lang="en-US" sz="1200" b="1" spc="-5" dirty="0" smtClean="0"/>
              <a:t>WHETHER </a:t>
            </a:r>
            <a:r>
              <a:rPr lang="en-US" sz="1200" b="1" spc="-5" dirty="0"/>
              <a:t>THE </a:t>
            </a:r>
            <a:r>
              <a:rPr lang="en-US" sz="1200" b="1" spc="-5" dirty="0" smtClean="0"/>
              <a:t>RECALL IS WARRANTED</a:t>
            </a:r>
          </a:p>
          <a:p>
            <a:pPr marL="12700" algn="ctr"/>
            <a:r>
              <a:rPr lang="en-US" sz="1200" b="1" spc="-5" dirty="0" smtClean="0"/>
              <a:t>UNDER THE CIRCUMSTANCES</a:t>
            </a:r>
            <a:endParaRPr lang="en-US" sz="1600" b="1" spc="-5" dirty="0"/>
          </a:p>
        </p:txBody>
      </p:sp>
      <p:grpSp>
        <p:nvGrpSpPr>
          <p:cNvPr id="136" name="Group 135"/>
          <p:cNvGrpSpPr/>
          <p:nvPr/>
        </p:nvGrpSpPr>
        <p:grpSpPr>
          <a:xfrm>
            <a:off x="6835455" y="1658515"/>
            <a:ext cx="224400" cy="224400"/>
            <a:chOff x="309000" y="1590611"/>
            <a:chExt cx="224400" cy="224400"/>
          </a:xfrm>
        </p:grpSpPr>
        <p:sp>
          <p:nvSpPr>
            <p:cNvPr id="137" name="Oval 136"/>
            <p:cNvSpPr/>
            <p:nvPr/>
          </p:nvSpPr>
          <p:spPr>
            <a:xfrm>
              <a:off x="309000" y="1590611"/>
              <a:ext cx="224400" cy="2244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8" name="TextBox 137"/>
            <p:cNvSpPr txBox="1"/>
            <p:nvPr/>
          </p:nvSpPr>
          <p:spPr>
            <a:xfrm>
              <a:off x="389798" y="1619186"/>
              <a:ext cx="71321" cy="153888"/>
            </a:xfrm>
            <a:prstGeom prst="rect">
              <a:avLst/>
            </a:prstGeom>
            <a:noFill/>
          </p:spPr>
          <p:txBody>
            <a:bodyPr wrap="none" lIns="0" tIns="0" rIns="0" bIns="0" rtlCol="0">
              <a:spAutoFit/>
            </a:bodyPr>
            <a:lstStyle/>
            <a:p>
              <a:pPr algn="ctr"/>
              <a:r>
                <a:rPr lang="en-US" sz="1000" b="1" dirty="0" smtClean="0">
                  <a:solidFill>
                    <a:schemeClr val="bg1"/>
                  </a:solidFill>
                </a:rPr>
                <a:t>4</a:t>
              </a:r>
              <a:endParaRPr lang="en-US" sz="1000" b="1" dirty="0">
                <a:solidFill>
                  <a:schemeClr val="bg1"/>
                </a:solidFill>
              </a:endParaRPr>
            </a:p>
          </p:txBody>
        </p:sp>
      </p:grpSp>
      <p:pic>
        <p:nvPicPr>
          <p:cNvPr id="139" name="Picture 138"/>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rot="1560000">
            <a:off x="1116385" y="1599442"/>
            <a:ext cx="722534" cy="703094"/>
          </a:xfrm>
          <a:prstGeom prst="rect">
            <a:avLst/>
          </a:prstGeom>
        </p:spPr>
      </p:pic>
      <p:sp>
        <p:nvSpPr>
          <p:cNvPr id="140" name="Right Arrow Callout 139"/>
          <p:cNvSpPr/>
          <p:nvPr/>
        </p:nvSpPr>
        <p:spPr>
          <a:xfrm rot="10800000">
            <a:off x="6357130" y="3960364"/>
            <a:ext cx="1823974" cy="1742634"/>
          </a:xfrm>
          <a:prstGeom prst="rightArrowCallout">
            <a:avLst>
              <a:gd name="adj1" fmla="val 21165"/>
              <a:gd name="adj2" fmla="val 29608"/>
              <a:gd name="adj3" fmla="val 15255"/>
              <a:gd name="adj4" fmla="val 78095"/>
            </a:avLst>
          </a:prstGeom>
          <a:solidFill>
            <a:srgbClr val="DAE6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1" name="Shape 101"/>
          <p:cNvSpPr/>
          <p:nvPr/>
        </p:nvSpPr>
        <p:spPr>
          <a:xfrm>
            <a:off x="6747082" y="3895355"/>
            <a:ext cx="1992413" cy="2474718"/>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dirty="0">
              <a:solidFill>
                <a:schemeClr val="dk1"/>
              </a:solidFill>
              <a:ea typeface="Calibri"/>
              <a:sym typeface="Calibri"/>
            </a:endParaRPr>
          </a:p>
        </p:txBody>
      </p:sp>
      <p:grpSp>
        <p:nvGrpSpPr>
          <p:cNvPr id="143" name="Group 142"/>
          <p:cNvGrpSpPr/>
          <p:nvPr/>
        </p:nvGrpSpPr>
        <p:grpSpPr>
          <a:xfrm>
            <a:off x="6835455" y="3979518"/>
            <a:ext cx="224400" cy="224400"/>
            <a:chOff x="309000" y="1590611"/>
            <a:chExt cx="224400" cy="224400"/>
          </a:xfrm>
        </p:grpSpPr>
        <p:sp>
          <p:nvSpPr>
            <p:cNvPr id="144" name="Oval 143"/>
            <p:cNvSpPr/>
            <p:nvPr/>
          </p:nvSpPr>
          <p:spPr>
            <a:xfrm>
              <a:off x="309000" y="1590611"/>
              <a:ext cx="224400" cy="2244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5" name="TextBox 144"/>
            <p:cNvSpPr txBox="1"/>
            <p:nvPr/>
          </p:nvSpPr>
          <p:spPr>
            <a:xfrm>
              <a:off x="389798" y="1619186"/>
              <a:ext cx="71321" cy="153888"/>
            </a:xfrm>
            <a:prstGeom prst="rect">
              <a:avLst/>
            </a:prstGeom>
            <a:noFill/>
          </p:spPr>
          <p:txBody>
            <a:bodyPr wrap="none" lIns="0" tIns="0" rIns="0" bIns="0" rtlCol="0">
              <a:spAutoFit/>
            </a:bodyPr>
            <a:lstStyle/>
            <a:p>
              <a:pPr algn="ctr"/>
              <a:r>
                <a:rPr lang="en-US" sz="1000" b="1" dirty="0" smtClean="0">
                  <a:solidFill>
                    <a:schemeClr val="bg1"/>
                  </a:solidFill>
                </a:rPr>
                <a:t>5</a:t>
              </a:r>
              <a:endParaRPr lang="en-US" sz="1000" b="1" dirty="0">
                <a:solidFill>
                  <a:schemeClr val="bg1"/>
                </a:solidFill>
              </a:endParaRPr>
            </a:p>
          </p:txBody>
        </p:sp>
      </p:grpSp>
      <p:sp>
        <p:nvSpPr>
          <p:cNvPr id="146" name="TextBox 145"/>
          <p:cNvSpPr txBox="1"/>
          <p:nvPr/>
        </p:nvSpPr>
        <p:spPr>
          <a:xfrm>
            <a:off x="6880411" y="3972842"/>
            <a:ext cx="1724516" cy="2523768"/>
          </a:xfrm>
          <a:prstGeom prst="rect">
            <a:avLst/>
          </a:prstGeom>
          <a:noFill/>
        </p:spPr>
        <p:txBody>
          <a:bodyPr wrap="square" rtlCol="0">
            <a:spAutoFit/>
          </a:bodyPr>
          <a:lstStyle/>
          <a:p>
            <a:pPr algn="ctr"/>
            <a:r>
              <a:rPr lang="en-US" sz="1000" dirty="0" smtClean="0"/>
              <a:t>CONSULTATION</a:t>
            </a:r>
          </a:p>
          <a:p>
            <a:pPr algn="ctr"/>
            <a:r>
              <a:rPr lang="en-US" sz="1000" dirty="0" smtClean="0"/>
              <a:t>DATE: FORMAL OPPORTUNITY FOR </a:t>
            </a:r>
          </a:p>
          <a:p>
            <a:pPr algn="ctr"/>
            <a:r>
              <a:rPr lang="en-US" b="1" dirty="0" smtClean="0"/>
              <a:t>SOs AND ACs</a:t>
            </a:r>
          </a:p>
          <a:p>
            <a:pPr algn="ctr"/>
            <a:r>
              <a:rPr lang="en-US" sz="1000" b="1" smtClean="0"/>
              <a:t>TO DISCUSS </a:t>
            </a:r>
            <a:r>
              <a:rPr lang="en-US" sz="1000" b="1" spc="-5" dirty="0" smtClean="0"/>
              <a:t>AND COLLECTIVELY DELIBERATE IN THE </a:t>
            </a:r>
            <a:r>
              <a:rPr lang="en-US" sz="1200" b="1" spc="-5" dirty="0" smtClean="0"/>
              <a:t>ICANN COMMUNITY ASSEMBLY (ICA) (AND PROVIDE NAME OF INTERIM BOARD CANDIDATE(S))</a:t>
            </a:r>
          </a:p>
          <a:p>
            <a:pPr algn="ctr"/>
            <a:endParaRPr lang="en-US" sz="1200" b="1" dirty="0"/>
          </a:p>
        </p:txBody>
      </p:sp>
      <p:sp>
        <p:nvSpPr>
          <p:cNvPr id="147" name="Right Arrow Callout 146"/>
          <p:cNvSpPr/>
          <p:nvPr/>
        </p:nvSpPr>
        <p:spPr>
          <a:xfrm rot="10800000">
            <a:off x="1949533" y="4317999"/>
            <a:ext cx="2200776" cy="2078495"/>
          </a:xfrm>
          <a:prstGeom prst="rightArrowCallout">
            <a:avLst>
              <a:gd name="adj1" fmla="val 21165"/>
              <a:gd name="adj2" fmla="val 29608"/>
              <a:gd name="adj3" fmla="val 15255"/>
              <a:gd name="adj4" fmla="val 80342"/>
            </a:avLst>
          </a:prstGeom>
          <a:solidFill>
            <a:srgbClr val="DAE6F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8" name="TextBox 147"/>
          <p:cNvSpPr txBox="1"/>
          <p:nvPr/>
        </p:nvSpPr>
        <p:spPr>
          <a:xfrm>
            <a:off x="2494745" y="4461858"/>
            <a:ext cx="1572686" cy="1908215"/>
          </a:xfrm>
          <a:prstGeom prst="rect">
            <a:avLst/>
          </a:prstGeom>
          <a:noFill/>
        </p:spPr>
        <p:txBody>
          <a:bodyPr wrap="square" rtlCol="0">
            <a:spAutoFit/>
          </a:bodyPr>
          <a:lstStyle/>
          <a:p>
            <a:pPr algn="ctr"/>
            <a:r>
              <a:rPr lang="en-US" sz="1200" b="1" dirty="0" smtClean="0"/>
              <a:t>EACH</a:t>
            </a:r>
          </a:p>
          <a:p>
            <a:pPr algn="ctr"/>
            <a:r>
              <a:rPr lang="en-US" sz="1200" b="1" dirty="0" smtClean="0"/>
              <a:t>SO AND AC </a:t>
            </a:r>
            <a:r>
              <a:rPr lang="en-US" b="1" dirty="0" smtClean="0"/>
              <a:t>SUBMITS VOTE </a:t>
            </a:r>
          </a:p>
          <a:p>
            <a:pPr algn="ctr"/>
            <a:r>
              <a:rPr lang="en-US" sz="1000" dirty="0" smtClean="0"/>
              <a:t>TO THE CORPORATE SECRETARY / GENERAL COUNSEL</a:t>
            </a:r>
            <a:r>
              <a:rPr lang="en-US" sz="1000" dirty="0"/>
              <a:t>, </a:t>
            </a:r>
            <a:r>
              <a:rPr lang="en-US" sz="1000" dirty="0" smtClean="0"/>
              <a:t>COPYING THE ICANN BOARD AND ALL PARTICIPATING SOs AND ACs</a:t>
            </a:r>
          </a:p>
          <a:p>
            <a:pPr algn="ctr"/>
            <a:endParaRPr lang="en-US" sz="1000" dirty="0"/>
          </a:p>
        </p:txBody>
      </p:sp>
      <p:grpSp>
        <p:nvGrpSpPr>
          <p:cNvPr id="149" name="Group 148"/>
          <p:cNvGrpSpPr/>
          <p:nvPr/>
        </p:nvGrpSpPr>
        <p:grpSpPr>
          <a:xfrm>
            <a:off x="2494745" y="4433283"/>
            <a:ext cx="224400" cy="224400"/>
            <a:chOff x="309000" y="1590611"/>
            <a:chExt cx="224400" cy="224400"/>
          </a:xfrm>
        </p:grpSpPr>
        <p:sp>
          <p:nvSpPr>
            <p:cNvPr id="150" name="Oval 149"/>
            <p:cNvSpPr/>
            <p:nvPr/>
          </p:nvSpPr>
          <p:spPr>
            <a:xfrm>
              <a:off x="309000" y="1590611"/>
              <a:ext cx="224400" cy="2244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1" name="TextBox 150"/>
            <p:cNvSpPr txBox="1"/>
            <p:nvPr/>
          </p:nvSpPr>
          <p:spPr>
            <a:xfrm>
              <a:off x="389798" y="1619186"/>
              <a:ext cx="71321" cy="153888"/>
            </a:xfrm>
            <a:prstGeom prst="rect">
              <a:avLst/>
            </a:prstGeom>
            <a:noFill/>
          </p:spPr>
          <p:txBody>
            <a:bodyPr wrap="none" lIns="0" tIns="0" rIns="0" bIns="0" rtlCol="0">
              <a:spAutoFit/>
            </a:bodyPr>
            <a:lstStyle/>
            <a:p>
              <a:pPr algn="ctr"/>
              <a:r>
                <a:rPr lang="en-US" sz="1000" b="1" dirty="0" smtClean="0">
                  <a:solidFill>
                    <a:schemeClr val="bg1"/>
                  </a:solidFill>
                </a:rPr>
                <a:t>7</a:t>
              </a:r>
              <a:endParaRPr lang="en-US" sz="1000" b="1" dirty="0">
                <a:solidFill>
                  <a:schemeClr val="bg1"/>
                </a:solidFill>
              </a:endParaRPr>
            </a:p>
          </p:txBody>
        </p:sp>
      </p:grpSp>
      <p:sp>
        <p:nvSpPr>
          <p:cNvPr id="152" name="TextBox 151"/>
          <p:cNvSpPr txBox="1"/>
          <p:nvPr/>
        </p:nvSpPr>
        <p:spPr>
          <a:xfrm>
            <a:off x="353434" y="4521120"/>
            <a:ext cx="1572686" cy="1969770"/>
          </a:xfrm>
          <a:prstGeom prst="rect">
            <a:avLst/>
          </a:prstGeom>
          <a:noFill/>
        </p:spPr>
        <p:txBody>
          <a:bodyPr wrap="square" rtlCol="0">
            <a:spAutoFit/>
          </a:bodyPr>
          <a:lstStyle/>
          <a:p>
            <a:pPr algn="ctr"/>
            <a:r>
              <a:rPr lang="en-US" sz="900" dirty="0" smtClean="0"/>
              <a:t>UPON THE DETERMINATION OF THE VOTING RESULTS</a:t>
            </a:r>
          </a:p>
          <a:p>
            <a:pPr algn="ctr"/>
            <a:r>
              <a:rPr lang="en-US" sz="900" dirty="0" smtClean="0"/>
              <a:t>(75% OF VOTING POWER THRESHOLD)</a:t>
            </a:r>
          </a:p>
          <a:p>
            <a:pPr algn="ctr"/>
            <a:endParaRPr lang="en-US" sz="900" dirty="0" smtClean="0"/>
          </a:p>
          <a:p>
            <a:pPr algn="ctr"/>
            <a:r>
              <a:rPr lang="en-US" b="1" dirty="0" smtClean="0"/>
              <a:t>THE INTERIM BOARD </a:t>
            </a:r>
          </a:p>
          <a:p>
            <a:pPr algn="ctr"/>
            <a:r>
              <a:rPr lang="en-US" sz="1100" b="1" dirty="0" smtClean="0"/>
              <a:t>REPLACES THE ICANN BOARD</a:t>
            </a:r>
          </a:p>
          <a:p>
            <a:pPr algn="ctr"/>
            <a:r>
              <a:rPr lang="en-US" sz="900" dirty="0" smtClean="0"/>
              <a:t>(EXCEPT FOR THE PRESIDENT)</a:t>
            </a:r>
            <a:endParaRPr lang="en-US" sz="900" b="1" dirty="0"/>
          </a:p>
        </p:txBody>
      </p:sp>
      <p:grpSp>
        <p:nvGrpSpPr>
          <p:cNvPr id="153" name="Group 152"/>
          <p:cNvGrpSpPr/>
          <p:nvPr/>
        </p:nvGrpSpPr>
        <p:grpSpPr>
          <a:xfrm>
            <a:off x="438094" y="4433283"/>
            <a:ext cx="224400" cy="224400"/>
            <a:chOff x="309000" y="1590611"/>
            <a:chExt cx="224400" cy="224400"/>
          </a:xfrm>
        </p:grpSpPr>
        <p:sp>
          <p:nvSpPr>
            <p:cNvPr id="154" name="Oval 153"/>
            <p:cNvSpPr/>
            <p:nvPr/>
          </p:nvSpPr>
          <p:spPr>
            <a:xfrm>
              <a:off x="309000" y="1590611"/>
              <a:ext cx="224400" cy="2244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5" name="TextBox 154"/>
            <p:cNvSpPr txBox="1"/>
            <p:nvPr/>
          </p:nvSpPr>
          <p:spPr>
            <a:xfrm>
              <a:off x="389798" y="1619186"/>
              <a:ext cx="71321" cy="153888"/>
            </a:xfrm>
            <a:prstGeom prst="rect">
              <a:avLst/>
            </a:prstGeom>
            <a:noFill/>
          </p:spPr>
          <p:txBody>
            <a:bodyPr wrap="none" lIns="0" tIns="0" rIns="0" bIns="0" rtlCol="0">
              <a:spAutoFit/>
            </a:bodyPr>
            <a:lstStyle/>
            <a:p>
              <a:pPr algn="ctr"/>
              <a:r>
                <a:rPr lang="en-US" sz="1000" b="1" dirty="0" smtClean="0">
                  <a:solidFill>
                    <a:schemeClr val="bg1"/>
                  </a:solidFill>
                </a:rPr>
                <a:t>8</a:t>
              </a:r>
              <a:endParaRPr lang="en-US" sz="1000" b="1" dirty="0">
                <a:solidFill>
                  <a:schemeClr val="bg1"/>
                </a:solidFill>
              </a:endParaRPr>
            </a:p>
          </p:txBody>
        </p:sp>
      </p:grpSp>
      <p:sp>
        <p:nvSpPr>
          <p:cNvPr id="63" name="Shape 170"/>
          <p:cNvSpPr txBox="1">
            <a:spLocks noGrp="1"/>
          </p:cNvSpPr>
          <p:nvPr>
            <p:ph type="ftr" idx="11"/>
          </p:nvPr>
        </p:nvSpPr>
        <p:spPr>
          <a:xfrm>
            <a:off x="414952" y="6427998"/>
            <a:ext cx="5655648" cy="139799"/>
          </a:xfrm>
          <a:prstGeom prst="rect">
            <a:avLst/>
          </a:prstGeom>
          <a:noFill/>
          <a:ln>
            <a:noFill/>
          </a:ln>
        </p:spPr>
        <p:txBody>
          <a:bodyPr lIns="0" tIns="0" rIns="0" bIns="0" anchor="t" anchorCtr="0">
            <a:noAutofit/>
          </a:bodyPr>
          <a:lstStyle/>
          <a:p>
            <a:pPr marL="12700" marR="0" lvl="0" indent="0" algn="l" rtl="0">
              <a:lnSpc>
                <a:spcPct val="100000"/>
              </a:lnSpc>
              <a:spcBef>
                <a:spcPts val="0"/>
              </a:spcBef>
              <a:buSzPct val="25000"/>
              <a:buNone/>
            </a:pPr>
            <a:r>
              <a:rPr lang="en" sz="900" b="0" i="0" u="none" strike="noStrike" cap="none" baseline="0" dirty="0">
                <a:solidFill>
                  <a:srgbClr val="064263"/>
                </a:solidFill>
                <a:ea typeface="Helvetica Neue"/>
                <a:sym typeface="Helvetica Neue"/>
              </a:rPr>
              <a:t>Cross Community Working Group (CCWG) Accountability </a:t>
            </a:r>
            <a:r>
              <a:rPr lang="en" sz="900" b="0" i="0" u="none" strike="noStrike" cap="none" baseline="0" dirty="0" smtClean="0">
                <a:solidFill>
                  <a:srgbClr val="064263"/>
                </a:solidFill>
                <a:ea typeface="Helvetica Neue"/>
                <a:sym typeface="Helvetica Neue"/>
              </a:rPr>
              <a:t>Second</a:t>
            </a:r>
            <a:r>
              <a:rPr lang="en" sz="900" b="0" i="0" u="none" strike="noStrike" cap="none" dirty="0" smtClean="0">
                <a:solidFill>
                  <a:srgbClr val="064263"/>
                </a:solidFill>
                <a:ea typeface="Helvetica Neue"/>
                <a:sym typeface="Helvetica Neue"/>
              </a:rPr>
              <a:t> </a:t>
            </a:r>
            <a:r>
              <a:rPr lang="en" sz="900" b="0" i="0" u="none" strike="noStrike" cap="none" baseline="0" dirty="0" smtClean="0">
                <a:solidFill>
                  <a:srgbClr val="064263"/>
                </a:solidFill>
                <a:ea typeface="Helvetica Neue"/>
                <a:sym typeface="Helvetica Neue"/>
              </a:rPr>
              <a:t>Draft </a:t>
            </a:r>
            <a:r>
              <a:rPr lang="en" sz="900" b="0" i="0" u="none" strike="noStrike" cap="none" baseline="0" dirty="0">
                <a:solidFill>
                  <a:srgbClr val="064263"/>
                </a:solidFill>
                <a:ea typeface="Helvetica Neue"/>
                <a:sym typeface="Helvetica Neue"/>
              </a:rPr>
              <a:t>Proposal for Public Comment</a:t>
            </a:r>
          </a:p>
        </p:txBody>
      </p:sp>
      <p:sp>
        <p:nvSpPr>
          <p:cNvPr id="64" name="Shape 171"/>
          <p:cNvSpPr txBox="1">
            <a:spLocks/>
          </p:cNvSpPr>
          <p:nvPr/>
        </p:nvSpPr>
        <p:spPr>
          <a:xfrm>
            <a:off x="8879196" y="6427998"/>
            <a:ext cx="178500" cy="139799"/>
          </a:xfrm>
          <a:prstGeom prst="rect">
            <a:avLst/>
          </a:prstGeom>
          <a:noFill/>
          <a:ln>
            <a:noFill/>
          </a:ln>
        </p:spPr>
        <p:txBody>
          <a:bodyPr lIns="0" tIns="0" rIns="0" bIns="0" anchor="t" anchorCtr="0">
            <a:noAutofit/>
          </a:bodyPr>
          <a:lstStyle/>
          <a:p>
            <a:pPr marL="25400" marR="0" lvl="0" indent="0" algn="l" defTabSz="914400" rtl="0" eaLnBrk="1" fontAlgn="auto" latinLnBrk="0" hangingPunct="1">
              <a:lnSpc>
                <a:spcPct val="100000"/>
              </a:lnSpc>
              <a:spcBef>
                <a:spcPts val="0"/>
              </a:spcBef>
              <a:spcAft>
                <a:spcPts val="0"/>
              </a:spcAft>
              <a:buClrTx/>
              <a:buSzPct val="25000"/>
              <a:buFontTx/>
              <a:buNone/>
              <a:tabLst/>
              <a:defRPr/>
            </a:pPr>
            <a:fld id="{00000000-1234-1234-1234-123412341234}" type="slidenum">
              <a:rPr kumimoji="0" lang="en" sz="900" b="0" i="0" u="none" strike="noStrike" kern="0" cap="none" spc="0" normalizeH="0" baseline="0" noProof="0" smtClean="0">
                <a:ln>
                  <a:noFill/>
                </a:ln>
                <a:solidFill>
                  <a:schemeClr val="lt1"/>
                </a:solidFill>
                <a:effectLst/>
                <a:uLnTx/>
                <a:uFillTx/>
                <a:latin typeface="Arial"/>
                <a:ea typeface="Helvetica Neue"/>
                <a:cs typeface="Arial"/>
                <a:sym typeface="Helvetica Neue"/>
              </a:rPr>
              <a:pPr marL="25400" marR="0" lvl="0" indent="0" algn="l" defTabSz="914400" rtl="0" eaLnBrk="1" fontAlgn="auto" latinLnBrk="0" hangingPunct="1">
                <a:lnSpc>
                  <a:spcPct val="100000"/>
                </a:lnSpc>
                <a:spcBef>
                  <a:spcPts val="0"/>
                </a:spcBef>
                <a:spcAft>
                  <a:spcPts val="0"/>
                </a:spcAft>
                <a:buClrTx/>
                <a:buSzPct val="25000"/>
                <a:buFontTx/>
                <a:buNone/>
                <a:tabLst/>
                <a:defRPr/>
              </a:pPr>
              <a:t>12</a:t>
            </a:fld>
            <a:endParaRPr kumimoji="0" lang="en" sz="900" b="0" i="0" u="none" strike="noStrike" kern="0" cap="none" spc="0" normalizeH="0" baseline="0" noProof="0">
              <a:ln>
                <a:noFill/>
              </a:ln>
              <a:solidFill>
                <a:schemeClr val="lt1"/>
              </a:solidFill>
              <a:effectLst/>
              <a:uLnTx/>
              <a:uFillTx/>
              <a:latin typeface="Arial"/>
              <a:ea typeface="Helvetica Neue"/>
              <a:cs typeface="Arial"/>
              <a:sym typeface="Helvetica Neue"/>
            </a:endParaRPr>
          </a:p>
        </p:txBody>
      </p:sp>
    </p:spTree>
    <p:extLst>
      <p:ext uri="{BB962C8B-B14F-4D97-AF65-F5344CB8AC3E}">
        <p14:creationId xmlns:p14="http://schemas.microsoft.com/office/powerpoint/2010/main" xmlns="" val="28335059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5" name="Shape 101"/>
          <p:cNvSpPr/>
          <p:nvPr/>
        </p:nvSpPr>
        <p:spPr>
          <a:xfrm>
            <a:off x="216000" y="2135079"/>
            <a:ext cx="1632804" cy="2576282"/>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6" name="Shape 101"/>
          <p:cNvSpPr/>
          <p:nvPr/>
        </p:nvSpPr>
        <p:spPr>
          <a:xfrm>
            <a:off x="1985880" y="2135079"/>
            <a:ext cx="1632804" cy="2576282"/>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7" name="Shape 101"/>
          <p:cNvSpPr/>
          <p:nvPr/>
        </p:nvSpPr>
        <p:spPr>
          <a:xfrm>
            <a:off x="3755760" y="2135079"/>
            <a:ext cx="1632804" cy="2576282"/>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8" name="Shape 101"/>
          <p:cNvSpPr/>
          <p:nvPr/>
        </p:nvSpPr>
        <p:spPr>
          <a:xfrm>
            <a:off x="5535969" y="2135079"/>
            <a:ext cx="1632804" cy="2576282"/>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9" name="Shape 101"/>
          <p:cNvSpPr/>
          <p:nvPr/>
        </p:nvSpPr>
        <p:spPr>
          <a:xfrm>
            <a:off x="7305849" y="2135079"/>
            <a:ext cx="1632804" cy="2576282"/>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68" name="Shape 168"/>
          <p:cNvSpPr txBox="1">
            <a:spLocks noGrp="1"/>
          </p:cNvSpPr>
          <p:nvPr>
            <p:ph type="title"/>
          </p:nvPr>
        </p:nvSpPr>
        <p:spPr>
          <a:xfrm>
            <a:off x="287395" y="228600"/>
            <a:ext cx="8593500" cy="330300"/>
          </a:xfrm>
          <a:prstGeom prst="rect">
            <a:avLst/>
          </a:prstGeom>
          <a:noFill/>
          <a:ln>
            <a:noFill/>
          </a:ln>
        </p:spPr>
        <p:txBody>
          <a:bodyPr lIns="0" tIns="0" rIns="0" bIns="0" anchor="t" anchorCtr="0">
            <a:noAutofit/>
          </a:bodyPr>
          <a:lstStyle/>
          <a:p>
            <a:pPr lvl="0">
              <a:buSzPct val="45833"/>
            </a:pPr>
            <a:r>
              <a:rPr lang="en" sz="2400" dirty="0">
                <a:solidFill>
                  <a:srgbClr val="1C75BB"/>
                </a:solidFill>
                <a:ea typeface="Helvetica Neue"/>
                <a:sym typeface="Helvetica Neue"/>
              </a:rPr>
              <a:t>Stress Tests</a:t>
            </a:r>
          </a:p>
        </p:txBody>
      </p:sp>
      <p:sp>
        <p:nvSpPr>
          <p:cNvPr id="169" name="Shape 169"/>
          <p:cNvSpPr/>
          <p:nvPr/>
        </p:nvSpPr>
        <p:spPr>
          <a:xfrm>
            <a:off x="216001" y="653402"/>
            <a:ext cx="8712199" cy="72389"/>
          </a:xfrm>
          <a:custGeom>
            <a:avLst/>
            <a:gdLst/>
            <a:ahLst/>
            <a:cxnLst/>
            <a:rect l="0" t="0" r="0" b="0"/>
            <a:pathLst>
              <a:path w="8712200" h="72390" extrusionOk="0">
                <a:moveTo>
                  <a:pt x="8711996" y="71996"/>
                </a:moveTo>
                <a:lnTo>
                  <a:pt x="0" y="71996"/>
                </a:lnTo>
                <a:lnTo>
                  <a:pt x="0" y="0"/>
                </a:lnTo>
                <a:lnTo>
                  <a:pt x="8711996" y="0"/>
                </a:lnTo>
                <a:lnTo>
                  <a:pt x="8711996" y="71996"/>
                </a:lnTo>
                <a:close/>
              </a:path>
            </a:pathLst>
          </a:custGeom>
          <a:solidFill>
            <a:srgbClr val="064263"/>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70" name="Shape 170"/>
          <p:cNvSpPr txBox="1">
            <a:spLocks noGrp="1"/>
          </p:cNvSpPr>
          <p:nvPr>
            <p:ph type="ftr" idx="11"/>
          </p:nvPr>
        </p:nvSpPr>
        <p:spPr>
          <a:xfrm>
            <a:off x="275252" y="6415298"/>
            <a:ext cx="5068499" cy="139799"/>
          </a:xfrm>
          <a:prstGeom prst="rect">
            <a:avLst/>
          </a:prstGeom>
          <a:noFill/>
          <a:ln>
            <a:noFill/>
          </a:ln>
        </p:spPr>
        <p:txBody>
          <a:bodyPr lIns="0" tIns="0" rIns="0" bIns="0" anchor="t" anchorCtr="0">
            <a:noAutofit/>
          </a:bodyPr>
          <a:lstStyle/>
          <a:p>
            <a:pPr marL="12700" marR="0" lvl="0" indent="0" algn="l" rtl="0">
              <a:lnSpc>
                <a:spcPct val="100000"/>
              </a:lnSpc>
              <a:spcBef>
                <a:spcPts val="0"/>
              </a:spcBef>
              <a:buSzPct val="25000"/>
              <a:buNone/>
            </a:pPr>
            <a:r>
              <a:rPr lang="en" sz="900" b="0" i="0" u="none" strike="noStrike" cap="none" baseline="0" dirty="0">
                <a:solidFill>
                  <a:srgbClr val="064263"/>
                </a:solidFill>
                <a:ea typeface="Helvetica Neue"/>
                <a:sym typeface="Helvetica Neue"/>
              </a:rPr>
              <a:t>Cross Community Working Group (CCWG) Accountability Initial Draft Proposal for Public Comment</a:t>
            </a:r>
          </a:p>
        </p:txBody>
      </p:sp>
      <p:sp>
        <p:nvSpPr>
          <p:cNvPr id="171" name="Shape 171"/>
          <p:cNvSpPr txBox="1">
            <a:spLocks noGrp="1"/>
          </p:cNvSpPr>
          <p:nvPr>
            <p:ph type="sldNum" idx="12"/>
          </p:nvPr>
        </p:nvSpPr>
        <p:spPr>
          <a:xfrm>
            <a:off x="8739496" y="6415298"/>
            <a:ext cx="178500" cy="139799"/>
          </a:xfrm>
          <a:prstGeom prst="rect">
            <a:avLst/>
          </a:prstGeom>
          <a:noFill/>
          <a:ln>
            <a:noFill/>
          </a:ln>
        </p:spPr>
        <p:txBody>
          <a:bodyPr lIns="0" tIns="0" rIns="0" bIns="0" anchor="t" anchorCtr="0">
            <a:noAutofit/>
          </a:bodyPr>
          <a:lstStyle/>
          <a:p>
            <a:pPr marL="25400" marR="0" lvl="0" indent="0" algn="l" rtl="0">
              <a:lnSpc>
                <a:spcPct val="100000"/>
              </a:lnSpc>
              <a:spcBef>
                <a:spcPts val="0"/>
              </a:spcBef>
              <a:buSzPct val="25000"/>
              <a:buNone/>
            </a:pPr>
            <a:fld id="{00000000-1234-1234-1234-123412341234}" type="slidenum">
              <a:rPr lang="en" sz="900" b="0" i="0" u="none" strike="noStrike" cap="none" baseline="0">
                <a:solidFill>
                  <a:schemeClr val="lt1"/>
                </a:solidFill>
                <a:latin typeface="Arial"/>
                <a:ea typeface="Helvetica Neue"/>
                <a:cs typeface="Arial"/>
                <a:sym typeface="Helvetica Neue"/>
              </a:rPr>
              <a:pPr marL="25400" marR="0" lvl="0" indent="0" algn="l" rtl="0">
                <a:lnSpc>
                  <a:spcPct val="100000"/>
                </a:lnSpc>
                <a:spcBef>
                  <a:spcPts val="0"/>
                </a:spcBef>
                <a:buSzPct val="25000"/>
                <a:buNone/>
              </a:pPr>
              <a:t>13</a:t>
            </a:fld>
            <a:endParaRPr lang="en" sz="900" b="0" i="0" u="none" strike="noStrike" cap="none" baseline="0">
              <a:solidFill>
                <a:schemeClr val="lt1"/>
              </a:solidFill>
              <a:latin typeface="Arial"/>
              <a:ea typeface="Helvetica Neue"/>
              <a:cs typeface="Arial"/>
              <a:sym typeface="Helvetica Neue"/>
            </a:endParaRPr>
          </a:p>
        </p:txBody>
      </p:sp>
      <p:sp>
        <p:nvSpPr>
          <p:cNvPr id="2" name="Tekstvak 1"/>
          <p:cNvSpPr txBox="1"/>
          <p:nvPr/>
        </p:nvSpPr>
        <p:spPr>
          <a:xfrm>
            <a:off x="236658" y="2147211"/>
            <a:ext cx="1622475" cy="2308324"/>
          </a:xfrm>
          <a:prstGeom prst="rect">
            <a:avLst/>
          </a:prstGeom>
          <a:noFill/>
        </p:spPr>
        <p:txBody>
          <a:bodyPr wrap="square" rtlCol="0">
            <a:spAutoFit/>
          </a:bodyPr>
          <a:lstStyle/>
          <a:p>
            <a:r>
              <a:rPr lang="en" sz="2400" b="1" dirty="0" smtClean="0">
                <a:solidFill>
                  <a:srgbClr val="4F81BD"/>
                </a:solidFill>
              </a:rPr>
              <a:t>I</a:t>
            </a:r>
            <a:endParaRPr lang="nl-NL" sz="2400" b="1" dirty="0" smtClean="0">
              <a:solidFill>
                <a:srgbClr val="4F81BD"/>
              </a:solidFill>
            </a:endParaRPr>
          </a:p>
          <a:p>
            <a:endParaRPr lang="nl-NL" sz="2400" b="1" dirty="0">
              <a:solidFill>
                <a:srgbClr val="4F81BD"/>
              </a:solidFill>
            </a:endParaRPr>
          </a:p>
          <a:p>
            <a:endParaRPr lang="nl-NL" sz="2400" b="1" dirty="0" smtClean="0">
              <a:solidFill>
                <a:srgbClr val="4F81BD"/>
              </a:solidFill>
            </a:endParaRPr>
          </a:p>
          <a:p>
            <a:endParaRPr lang="nl-NL" sz="2400" b="1" dirty="0" smtClean="0">
              <a:solidFill>
                <a:srgbClr val="4F81BD"/>
              </a:solidFill>
            </a:endParaRPr>
          </a:p>
          <a:p>
            <a:r>
              <a:rPr lang="en" sz="1600" b="1" dirty="0" smtClean="0"/>
              <a:t>Financial </a:t>
            </a:r>
            <a:r>
              <a:rPr lang="en" sz="1600" b="1" dirty="0"/>
              <a:t>Crisis or Insolvency</a:t>
            </a:r>
            <a:endParaRPr lang="en" sz="1600" dirty="0"/>
          </a:p>
        </p:txBody>
      </p:sp>
      <p:sp>
        <p:nvSpPr>
          <p:cNvPr id="11" name="Tekstvak 10"/>
          <p:cNvSpPr txBox="1"/>
          <p:nvPr/>
        </p:nvSpPr>
        <p:spPr>
          <a:xfrm>
            <a:off x="2006538" y="2147211"/>
            <a:ext cx="1622475" cy="2308324"/>
          </a:xfrm>
          <a:prstGeom prst="rect">
            <a:avLst/>
          </a:prstGeom>
          <a:noFill/>
        </p:spPr>
        <p:txBody>
          <a:bodyPr wrap="square" rtlCol="0">
            <a:spAutoFit/>
          </a:bodyPr>
          <a:lstStyle/>
          <a:p>
            <a:r>
              <a:rPr lang="en" sz="2400" b="1" dirty="0" smtClean="0">
                <a:solidFill>
                  <a:srgbClr val="4F81BD"/>
                </a:solidFill>
              </a:rPr>
              <a:t>II </a:t>
            </a:r>
            <a:endParaRPr lang="nl-NL" sz="2400" b="1" dirty="0" smtClean="0">
              <a:solidFill>
                <a:srgbClr val="4F81BD"/>
              </a:solidFill>
            </a:endParaRPr>
          </a:p>
          <a:p>
            <a:endParaRPr lang="nl-NL" sz="2400" b="1" dirty="0">
              <a:solidFill>
                <a:srgbClr val="4F81BD"/>
              </a:solidFill>
            </a:endParaRPr>
          </a:p>
          <a:p>
            <a:endParaRPr lang="nl-NL" sz="2400" b="1" dirty="0" smtClean="0">
              <a:solidFill>
                <a:srgbClr val="4F81BD"/>
              </a:solidFill>
            </a:endParaRPr>
          </a:p>
          <a:p>
            <a:endParaRPr lang="nl-NL" sz="2400" b="1" dirty="0" smtClean="0">
              <a:solidFill>
                <a:srgbClr val="4F81BD"/>
              </a:solidFill>
            </a:endParaRPr>
          </a:p>
          <a:p>
            <a:r>
              <a:rPr lang="en" sz="1600" b="1" dirty="0" smtClean="0"/>
              <a:t>Legal / Legislative </a:t>
            </a:r>
            <a:r>
              <a:rPr lang="en" sz="1600" b="1" dirty="0"/>
              <a:t>Action</a:t>
            </a:r>
          </a:p>
        </p:txBody>
      </p:sp>
      <p:sp>
        <p:nvSpPr>
          <p:cNvPr id="12" name="Tekstvak 11"/>
          <p:cNvSpPr txBox="1"/>
          <p:nvPr/>
        </p:nvSpPr>
        <p:spPr>
          <a:xfrm>
            <a:off x="3776418" y="2147211"/>
            <a:ext cx="1622475" cy="2308324"/>
          </a:xfrm>
          <a:prstGeom prst="rect">
            <a:avLst/>
          </a:prstGeom>
          <a:noFill/>
        </p:spPr>
        <p:txBody>
          <a:bodyPr wrap="square" rtlCol="0">
            <a:spAutoFit/>
          </a:bodyPr>
          <a:lstStyle/>
          <a:p>
            <a:r>
              <a:rPr lang="en" sz="2400" b="1" dirty="0" smtClean="0">
                <a:solidFill>
                  <a:srgbClr val="4F81BD"/>
                </a:solidFill>
              </a:rPr>
              <a:t>III</a:t>
            </a:r>
            <a:endParaRPr lang="nl-NL" sz="2400" b="1" dirty="0" smtClean="0">
              <a:solidFill>
                <a:srgbClr val="4F81BD"/>
              </a:solidFill>
            </a:endParaRPr>
          </a:p>
          <a:p>
            <a:endParaRPr lang="nl-NL" sz="2400" b="1" dirty="0">
              <a:solidFill>
                <a:srgbClr val="4F81BD"/>
              </a:solidFill>
            </a:endParaRPr>
          </a:p>
          <a:p>
            <a:endParaRPr lang="nl-NL" sz="2400" b="1" dirty="0" smtClean="0">
              <a:solidFill>
                <a:srgbClr val="4F81BD"/>
              </a:solidFill>
            </a:endParaRPr>
          </a:p>
          <a:p>
            <a:endParaRPr lang="nl-NL" sz="2400" b="1" dirty="0" smtClean="0">
              <a:solidFill>
                <a:srgbClr val="4F81BD"/>
              </a:solidFill>
            </a:endParaRPr>
          </a:p>
          <a:p>
            <a:r>
              <a:rPr lang="en" sz="1600" b="1" dirty="0" smtClean="0"/>
              <a:t>Failure </a:t>
            </a:r>
            <a:r>
              <a:rPr lang="en" sz="1600" b="1" dirty="0"/>
              <a:t>to Meet Operational</a:t>
            </a:r>
          </a:p>
          <a:p>
            <a:r>
              <a:rPr lang="en" sz="1600" b="1" dirty="0"/>
              <a:t>Expectations</a:t>
            </a:r>
          </a:p>
        </p:txBody>
      </p:sp>
      <p:sp>
        <p:nvSpPr>
          <p:cNvPr id="13" name="Tekstvak 12"/>
          <p:cNvSpPr txBox="1"/>
          <p:nvPr/>
        </p:nvSpPr>
        <p:spPr>
          <a:xfrm>
            <a:off x="5546298" y="2147211"/>
            <a:ext cx="1622475" cy="2062103"/>
          </a:xfrm>
          <a:prstGeom prst="rect">
            <a:avLst/>
          </a:prstGeom>
          <a:noFill/>
        </p:spPr>
        <p:txBody>
          <a:bodyPr wrap="square" rtlCol="0">
            <a:spAutoFit/>
          </a:bodyPr>
          <a:lstStyle/>
          <a:p>
            <a:r>
              <a:rPr lang="en" sz="2400" b="1" dirty="0" smtClean="0">
                <a:solidFill>
                  <a:srgbClr val="4F81BD"/>
                </a:solidFill>
              </a:rPr>
              <a:t>IV</a:t>
            </a:r>
            <a:endParaRPr lang="nl-NL" sz="2400" b="1" dirty="0" smtClean="0">
              <a:solidFill>
                <a:srgbClr val="4F81BD"/>
              </a:solidFill>
            </a:endParaRPr>
          </a:p>
          <a:p>
            <a:endParaRPr lang="nl-NL" sz="2400" b="1" dirty="0">
              <a:solidFill>
                <a:srgbClr val="4F81BD"/>
              </a:solidFill>
            </a:endParaRPr>
          </a:p>
          <a:p>
            <a:endParaRPr lang="nl-NL" sz="2400" b="1" dirty="0" smtClean="0">
              <a:solidFill>
                <a:srgbClr val="4F81BD"/>
              </a:solidFill>
            </a:endParaRPr>
          </a:p>
          <a:p>
            <a:endParaRPr lang="nl-NL" sz="2400" b="1" dirty="0" smtClean="0">
              <a:solidFill>
                <a:srgbClr val="4F81BD"/>
              </a:solidFill>
            </a:endParaRPr>
          </a:p>
          <a:p>
            <a:r>
              <a:rPr lang="en" sz="1600" b="1" dirty="0" smtClean="0"/>
              <a:t>Failure </a:t>
            </a:r>
            <a:r>
              <a:rPr lang="en" sz="1600" b="1" dirty="0"/>
              <a:t>of </a:t>
            </a:r>
            <a:r>
              <a:rPr lang="en" sz="1600" b="1" dirty="0" smtClean="0"/>
              <a:t>Accountability</a:t>
            </a:r>
            <a:endParaRPr lang="en" sz="1600" b="1" dirty="0"/>
          </a:p>
        </p:txBody>
      </p:sp>
      <p:sp>
        <p:nvSpPr>
          <p:cNvPr id="14" name="Tekstvak 13"/>
          <p:cNvSpPr txBox="1"/>
          <p:nvPr/>
        </p:nvSpPr>
        <p:spPr>
          <a:xfrm>
            <a:off x="7316178" y="2147211"/>
            <a:ext cx="1622475" cy="2554545"/>
          </a:xfrm>
          <a:prstGeom prst="rect">
            <a:avLst/>
          </a:prstGeom>
          <a:noFill/>
        </p:spPr>
        <p:txBody>
          <a:bodyPr wrap="square" rtlCol="0">
            <a:spAutoFit/>
          </a:bodyPr>
          <a:lstStyle/>
          <a:p>
            <a:r>
              <a:rPr lang="en" sz="2400" b="1" dirty="0" smtClean="0">
                <a:solidFill>
                  <a:srgbClr val="4F81BD"/>
                </a:solidFill>
              </a:rPr>
              <a:t>V</a:t>
            </a:r>
            <a:endParaRPr lang="nl-NL" sz="2400" b="1" dirty="0" smtClean="0">
              <a:solidFill>
                <a:srgbClr val="4F81BD"/>
              </a:solidFill>
            </a:endParaRPr>
          </a:p>
          <a:p>
            <a:endParaRPr lang="nl-NL" sz="2400" b="1" dirty="0">
              <a:solidFill>
                <a:srgbClr val="4F81BD"/>
              </a:solidFill>
            </a:endParaRPr>
          </a:p>
          <a:p>
            <a:endParaRPr lang="nl-NL" sz="2400" b="1" dirty="0" smtClean="0">
              <a:solidFill>
                <a:srgbClr val="4F81BD"/>
              </a:solidFill>
            </a:endParaRPr>
          </a:p>
          <a:p>
            <a:endParaRPr lang="nl-NL" sz="2400" b="1" dirty="0" smtClean="0">
              <a:solidFill>
                <a:srgbClr val="4F81BD"/>
              </a:solidFill>
            </a:endParaRPr>
          </a:p>
          <a:p>
            <a:r>
              <a:rPr lang="en" sz="1600" b="1" dirty="0" smtClean="0"/>
              <a:t>Failure </a:t>
            </a:r>
            <a:r>
              <a:rPr lang="en" sz="1600" b="1" dirty="0"/>
              <a:t>of Accountability to External Stakeholders</a:t>
            </a:r>
          </a:p>
        </p:txBody>
      </p:sp>
      <p:sp>
        <p:nvSpPr>
          <p:cNvPr id="23" name="object 2"/>
          <p:cNvSpPr/>
          <p:nvPr/>
        </p:nvSpPr>
        <p:spPr>
          <a:xfrm>
            <a:off x="216000" y="5017017"/>
            <a:ext cx="8712201" cy="924378"/>
          </a:xfrm>
          <a:custGeom>
            <a:avLst/>
            <a:gdLst/>
            <a:ahLst/>
            <a:cxnLst/>
            <a:rect l="l" t="t" r="r" b="b"/>
            <a:pathLst>
              <a:path w="4284345" h="2520315">
                <a:moveTo>
                  <a:pt x="4284002" y="2519997"/>
                </a:moveTo>
                <a:lnTo>
                  <a:pt x="0" y="2519997"/>
                </a:lnTo>
                <a:lnTo>
                  <a:pt x="0" y="0"/>
                </a:lnTo>
                <a:lnTo>
                  <a:pt x="4284002" y="0"/>
                </a:lnTo>
                <a:lnTo>
                  <a:pt x="4284002" y="2519997"/>
                </a:lnTo>
                <a:close/>
              </a:path>
            </a:pathLst>
          </a:custGeom>
          <a:solidFill>
            <a:srgbClr val="DAE6F5"/>
          </a:solidFill>
        </p:spPr>
        <p:txBody>
          <a:bodyPr wrap="square" lIns="0" tIns="0" rIns="0" bIns="0" rtlCol="0"/>
          <a:lstStyle/>
          <a:p>
            <a:endParaRPr lang="en"/>
          </a:p>
        </p:txBody>
      </p:sp>
      <p:sp>
        <p:nvSpPr>
          <p:cNvPr id="24" name="Tekstvak 41"/>
          <p:cNvSpPr txBox="1"/>
          <p:nvPr/>
        </p:nvSpPr>
        <p:spPr>
          <a:xfrm>
            <a:off x="241401" y="5030356"/>
            <a:ext cx="8464197" cy="738664"/>
          </a:xfrm>
          <a:prstGeom prst="rect">
            <a:avLst/>
          </a:prstGeom>
          <a:noFill/>
        </p:spPr>
        <p:txBody>
          <a:bodyPr wrap="square" rtlCol="0">
            <a:spAutoFit/>
          </a:bodyPr>
          <a:lstStyle/>
          <a:p>
            <a:r>
              <a:rPr lang="en" dirty="0" smtClean="0">
                <a:solidFill>
                  <a:schemeClr val="tx1"/>
                </a:solidFill>
              </a:rPr>
              <a:t>The exercise of applying stress tests identified changes to ICANN Bylaws that might be necessary to allow the CCWG-Accountability to evaluate proposed accountability mechanisms as adequate to meet the challenges identified.</a:t>
            </a:r>
            <a:endParaRPr lang="en" dirty="0">
              <a:solidFill>
                <a:schemeClr val="tx1"/>
              </a:solidFill>
            </a:endParaRPr>
          </a:p>
        </p:txBody>
      </p:sp>
      <p:sp>
        <p:nvSpPr>
          <p:cNvPr id="25" name="Tekstvak 24"/>
          <p:cNvSpPr txBox="1"/>
          <p:nvPr/>
        </p:nvSpPr>
        <p:spPr>
          <a:xfrm>
            <a:off x="228600" y="835192"/>
            <a:ext cx="8195410" cy="954107"/>
          </a:xfrm>
          <a:prstGeom prst="rect">
            <a:avLst/>
          </a:prstGeom>
          <a:noFill/>
        </p:spPr>
        <p:txBody>
          <a:bodyPr wrap="square" rtlCol="0">
            <a:spAutoFit/>
          </a:bodyPr>
          <a:lstStyle/>
          <a:p>
            <a:r>
              <a:rPr lang="en" dirty="0">
                <a:solidFill>
                  <a:srgbClr val="4F81BD"/>
                </a:solidFill>
              </a:rPr>
              <a:t>An essential part of the CCWG-Accountability Charter calls for </a:t>
            </a:r>
            <a:r>
              <a:rPr lang="en" b="1" dirty="0">
                <a:solidFill>
                  <a:srgbClr val="4F81BD"/>
                </a:solidFill>
              </a:rPr>
              <a:t>stress testing of the recommended accountability enhancements</a:t>
            </a:r>
            <a:r>
              <a:rPr lang="en" dirty="0">
                <a:solidFill>
                  <a:srgbClr val="4F81BD"/>
                </a:solidFill>
              </a:rPr>
              <a:t>. The purpose of these stress tests is to determine the stability of ICANN in the event of consequences and/or vulnerabilities, and to assess the adequacy of existing and proposed accountability mechanisms available to the ICANN community.</a:t>
            </a:r>
          </a:p>
        </p:txBody>
      </p:sp>
      <p:pic>
        <p:nvPicPr>
          <p:cNvPr id="8" name="Afbeelding 7"/>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87395" y="2591067"/>
            <a:ext cx="1286256" cy="908304"/>
          </a:xfrm>
          <a:prstGeom prst="rect">
            <a:avLst/>
          </a:prstGeom>
        </p:spPr>
      </p:pic>
      <p:pic>
        <p:nvPicPr>
          <p:cNvPr id="27" name="Afbeelding 26"/>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070382" y="2591067"/>
            <a:ext cx="1286256" cy="908304"/>
          </a:xfrm>
          <a:prstGeom prst="rect">
            <a:avLst/>
          </a:prstGeom>
        </p:spPr>
      </p:pic>
      <p:pic>
        <p:nvPicPr>
          <p:cNvPr id="28" name="Afbeelding 27"/>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3853369" y="2591067"/>
            <a:ext cx="1286256" cy="908304"/>
          </a:xfrm>
          <a:prstGeom prst="rect">
            <a:avLst/>
          </a:prstGeom>
        </p:spPr>
      </p:pic>
      <p:pic>
        <p:nvPicPr>
          <p:cNvPr id="29" name="Afbeelding 28"/>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5636356" y="2591067"/>
            <a:ext cx="1286256" cy="908304"/>
          </a:xfrm>
          <a:prstGeom prst="rect">
            <a:avLst/>
          </a:prstGeom>
        </p:spPr>
      </p:pic>
      <p:pic>
        <p:nvPicPr>
          <p:cNvPr id="30" name="Afbeelding 29"/>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7419342" y="2591067"/>
            <a:ext cx="1286256" cy="908304"/>
          </a:xfrm>
          <a:prstGeom prst="rect">
            <a:avLst/>
          </a:prstGeom>
        </p:spPr>
      </p:pic>
      <p:sp>
        <p:nvSpPr>
          <p:cNvPr id="26" name="TextBox 25"/>
          <p:cNvSpPr txBox="1"/>
          <p:nvPr/>
        </p:nvSpPr>
        <p:spPr>
          <a:xfrm>
            <a:off x="1723722" y="1723170"/>
            <a:ext cx="3912633"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900" dirty="0" smtClean="0"/>
              <a:t>Lawyers’ Comment:  The order of II and III is reversed here from the order in which they’re presented in Section 7.4 of the CCWG proposal.</a:t>
            </a:r>
            <a:endParaRPr lang="en-US" sz="900" dirty="0"/>
          </a:p>
        </p:txBody>
      </p:sp>
    </p:spTree>
    <p:extLst>
      <p:ext uri="{BB962C8B-B14F-4D97-AF65-F5344CB8AC3E}">
        <p14:creationId xmlns:p14="http://schemas.microsoft.com/office/powerpoint/2010/main" xmlns="" val="1774846258"/>
      </p:ext>
    </p:extLst>
  </p:cSld>
  <p:clrMapOvr>
    <a:masterClrMapping/>
  </p:clrMapOvr>
  <p:transition spd="slow">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bject 2"/>
          <p:cNvSpPr/>
          <p:nvPr/>
        </p:nvSpPr>
        <p:spPr>
          <a:xfrm>
            <a:off x="216001" y="1241319"/>
            <a:ext cx="4281950" cy="2444803"/>
          </a:xfrm>
          <a:custGeom>
            <a:avLst/>
            <a:gdLst/>
            <a:ahLst/>
            <a:cxnLst/>
            <a:rect l="l" t="t" r="r" b="b"/>
            <a:pathLst>
              <a:path w="4284345" h="2520315">
                <a:moveTo>
                  <a:pt x="4284002" y="2519997"/>
                </a:moveTo>
                <a:lnTo>
                  <a:pt x="0" y="2519997"/>
                </a:lnTo>
                <a:lnTo>
                  <a:pt x="0" y="0"/>
                </a:lnTo>
                <a:lnTo>
                  <a:pt x="4284002" y="0"/>
                </a:lnTo>
                <a:lnTo>
                  <a:pt x="4284002" y="2519997"/>
                </a:lnTo>
                <a:close/>
              </a:path>
            </a:pathLst>
          </a:custGeom>
          <a:solidFill>
            <a:srgbClr val="DAE6F5"/>
          </a:solidFill>
        </p:spPr>
        <p:txBody>
          <a:bodyPr wrap="square" lIns="0" tIns="0" rIns="0" bIns="0" rtlCol="0"/>
          <a:lstStyle/>
          <a:p>
            <a:endParaRPr lang="en"/>
          </a:p>
        </p:txBody>
      </p:sp>
      <p:sp>
        <p:nvSpPr>
          <p:cNvPr id="20" name="object 2"/>
          <p:cNvSpPr/>
          <p:nvPr/>
        </p:nvSpPr>
        <p:spPr>
          <a:xfrm>
            <a:off x="4646251" y="1241319"/>
            <a:ext cx="4281950" cy="2444803"/>
          </a:xfrm>
          <a:custGeom>
            <a:avLst/>
            <a:gdLst/>
            <a:ahLst/>
            <a:cxnLst/>
            <a:rect l="l" t="t" r="r" b="b"/>
            <a:pathLst>
              <a:path w="4284345" h="2520315">
                <a:moveTo>
                  <a:pt x="4284002" y="2519997"/>
                </a:moveTo>
                <a:lnTo>
                  <a:pt x="0" y="2519997"/>
                </a:lnTo>
                <a:lnTo>
                  <a:pt x="0" y="0"/>
                </a:lnTo>
                <a:lnTo>
                  <a:pt x="4284002" y="0"/>
                </a:lnTo>
                <a:lnTo>
                  <a:pt x="4284002" y="2519997"/>
                </a:lnTo>
                <a:close/>
              </a:path>
            </a:pathLst>
          </a:custGeom>
          <a:solidFill>
            <a:srgbClr val="DAE6F5"/>
          </a:solidFill>
        </p:spPr>
        <p:txBody>
          <a:bodyPr wrap="square" lIns="0" tIns="0" rIns="0" bIns="0" rtlCol="0"/>
          <a:lstStyle/>
          <a:p>
            <a:endParaRPr lang="en"/>
          </a:p>
        </p:txBody>
      </p:sp>
      <p:sp>
        <p:nvSpPr>
          <p:cNvPr id="6" name="object 6"/>
          <p:cNvSpPr/>
          <p:nvPr/>
        </p:nvSpPr>
        <p:spPr>
          <a:xfrm>
            <a:off x="8423998" y="6377394"/>
            <a:ext cx="504190" cy="216535"/>
          </a:xfrm>
          <a:custGeom>
            <a:avLst/>
            <a:gdLst/>
            <a:ahLst/>
            <a:cxnLst/>
            <a:rect l="l" t="t" r="r" b="b"/>
            <a:pathLst>
              <a:path w="504190" h="216534">
                <a:moveTo>
                  <a:pt x="0" y="216001"/>
                </a:moveTo>
                <a:lnTo>
                  <a:pt x="503999" y="216001"/>
                </a:lnTo>
                <a:lnTo>
                  <a:pt x="503999" y="0"/>
                </a:lnTo>
                <a:lnTo>
                  <a:pt x="0" y="0"/>
                </a:lnTo>
                <a:lnTo>
                  <a:pt x="0" y="216001"/>
                </a:lnTo>
                <a:close/>
              </a:path>
            </a:pathLst>
          </a:custGeom>
          <a:solidFill>
            <a:srgbClr val="064263"/>
          </a:solidFill>
        </p:spPr>
        <p:txBody>
          <a:bodyPr wrap="square" lIns="0" tIns="0" rIns="0" bIns="0" rtlCol="0"/>
          <a:lstStyle/>
          <a:p>
            <a:endParaRPr lang="en"/>
          </a:p>
        </p:txBody>
      </p:sp>
      <p:sp>
        <p:nvSpPr>
          <p:cNvPr id="7" name="object 7"/>
          <p:cNvSpPr/>
          <p:nvPr/>
        </p:nvSpPr>
        <p:spPr>
          <a:xfrm>
            <a:off x="216001" y="6377394"/>
            <a:ext cx="8208009" cy="216535"/>
          </a:xfrm>
          <a:custGeom>
            <a:avLst/>
            <a:gdLst/>
            <a:ahLst/>
            <a:cxnLst/>
            <a:rect l="l" t="t" r="r" b="b"/>
            <a:pathLst>
              <a:path w="8208009" h="216534">
                <a:moveTo>
                  <a:pt x="0" y="216001"/>
                </a:moveTo>
                <a:lnTo>
                  <a:pt x="8207997" y="216001"/>
                </a:lnTo>
                <a:lnTo>
                  <a:pt x="8207997" y="0"/>
                </a:lnTo>
                <a:lnTo>
                  <a:pt x="0" y="0"/>
                </a:lnTo>
                <a:lnTo>
                  <a:pt x="0" y="216001"/>
                </a:lnTo>
                <a:close/>
              </a:path>
            </a:pathLst>
          </a:custGeom>
          <a:solidFill>
            <a:srgbClr val="BBBDC0"/>
          </a:solidFill>
        </p:spPr>
        <p:txBody>
          <a:bodyPr wrap="square" lIns="0" tIns="0" rIns="0" bIns="0" rtlCol="0"/>
          <a:lstStyle/>
          <a:p>
            <a:endParaRPr lang="en"/>
          </a:p>
        </p:txBody>
      </p:sp>
      <p:sp>
        <p:nvSpPr>
          <p:cNvPr id="8" name="object 8"/>
          <p:cNvSpPr txBox="1">
            <a:spLocks noGrp="1"/>
          </p:cNvSpPr>
          <p:nvPr>
            <p:ph type="title"/>
          </p:nvPr>
        </p:nvSpPr>
        <p:spPr>
          <a:xfrm>
            <a:off x="275300" y="228600"/>
            <a:ext cx="8593399" cy="369332"/>
          </a:xfrm>
          <a:prstGeom prst="rect">
            <a:avLst/>
          </a:prstGeom>
        </p:spPr>
        <p:txBody>
          <a:bodyPr vert="horz" wrap="square" lIns="0" tIns="0" rIns="0" bIns="0" rtlCol="0">
            <a:spAutoFit/>
          </a:bodyPr>
          <a:lstStyle/>
          <a:p>
            <a:pPr marL="12700">
              <a:lnSpc>
                <a:spcPct val="100000"/>
              </a:lnSpc>
            </a:pPr>
            <a:r>
              <a:rPr lang="en" smtClean="0">
                <a:latin typeface="Arial"/>
                <a:cs typeface="Arial"/>
              </a:rPr>
              <a:t>Work Streams</a:t>
            </a:r>
            <a:endParaRPr lang="en">
              <a:latin typeface="Arial"/>
              <a:cs typeface="Arial"/>
            </a:endParaRPr>
          </a:p>
        </p:txBody>
      </p:sp>
      <p:sp>
        <p:nvSpPr>
          <p:cNvPr id="9" name="object 9"/>
          <p:cNvSpPr/>
          <p:nvPr/>
        </p:nvSpPr>
        <p:spPr>
          <a:xfrm>
            <a:off x="216001" y="653402"/>
            <a:ext cx="8712200" cy="72390"/>
          </a:xfrm>
          <a:custGeom>
            <a:avLst/>
            <a:gdLst/>
            <a:ahLst/>
            <a:cxnLst/>
            <a:rect l="l" t="t" r="r" b="b"/>
            <a:pathLst>
              <a:path w="8712200" h="72390">
                <a:moveTo>
                  <a:pt x="8711996" y="71996"/>
                </a:moveTo>
                <a:lnTo>
                  <a:pt x="0" y="71996"/>
                </a:lnTo>
                <a:lnTo>
                  <a:pt x="0" y="0"/>
                </a:lnTo>
                <a:lnTo>
                  <a:pt x="8711996" y="0"/>
                </a:lnTo>
                <a:lnTo>
                  <a:pt x="8711996" y="71996"/>
                </a:lnTo>
                <a:close/>
              </a:path>
            </a:pathLst>
          </a:custGeom>
          <a:solidFill>
            <a:srgbClr val="064263"/>
          </a:solidFill>
        </p:spPr>
        <p:txBody>
          <a:bodyPr wrap="square" lIns="0" tIns="0" rIns="0" bIns="0" rtlCol="0"/>
          <a:lstStyle/>
          <a:p>
            <a:endParaRPr lang="en"/>
          </a:p>
        </p:txBody>
      </p:sp>
      <p:sp>
        <p:nvSpPr>
          <p:cNvPr id="19" name="object 19"/>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lang="en" smtClean="0">
                <a:latin typeface="Arial"/>
                <a:cs typeface="Arial"/>
              </a:rPr>
              <a:t>C</a:t>
            </a:r>
            <a:r>
              <a:rPr lang="en" spc="-20" smtClean="0">
                <a:latin typeface="Arial"/>
                <a:cs typeface="Arial"/>
              </a:rPr>
              <a:t>r</a:t>
            </a:r>
            <a:r>
              <a:rPr lang="en" smtClean="0">
                <a:latin typeface="Arial"/>
                <a:cs typeface="Arial"/>
              </a:rPr>
              <a:t>oss Community </a:t>
            </a:r>
            <a:r>
              <a:rPr lang="en" spc="-55" smtClean="0">
                <a:latin typeface="Arial"/>
                <a:cs typeface="Arial"/>
              </a:rPr>
              <a:t>W</a:t>
            </a:r>
            <a:r>
              <a:rPr lang="en" smtClean="0">
                <a:latin typeface="Arial"/>
                <a:cs typeface="Arial"/>
              </a:rPr>
              <a:t>orking G</a:t>
            </a:r>
            <a:r>
              <a:rPr lang="en" spc="-20" smtClean="0">
                <a:latin typeface="Arial"/>
                <a:cs typeface="Arial"/>
              </a:rPr>
              <a:t>r</a:t>
            </a:r>
            <a:r>
              <a:rPr lang="en" smtClean="0">
                <a:latin typeface="Arial"/>
                <a:cs typeface="Arial"/>
              </a:rPr>
              <a:t>oup (CCWG) Accountability Initial Draft P</a:t>
            </a:r>
            <a:r>
              <a:rPr lang="en" spc="-20" smtClean="0">
                <a:latin typeface="Arial"/>
                <a:cs typeface="Arial"/>
              </a:rPr>
              <a:t>r</a:t>
            </a:r>
            <a:r>
              <a:rPr lang="en" smtClean="0">
                <a:latin typeface="Arial"/>
                <a:cs typeface="Arial"/>
              </a:rPr>
              <a:t>oposal for Public Comment</a:t>
            </a:r>
            <a:endParaRPr lang="en">
              <a:latin typeface="Arial"/>
              <a:cs typeface="Arial"/>
            </a:endParaRPr>
          </a:p>
        </p:txBody>
      </p:sp>
      <p:sp>
        <p:nvSpPr>
          <p:cNvPr id="21" name="Slide Number Placeholder 20"/>
          <p:cNvSpPr>
            <a:spLocks noGrp="1"/>
          </p:cNvSpPr>
          <p:nvPr>
            <p:ph type="sldNum" sz="quarter" idx="7"/>
          </p:nvPr>
        </p:nvSpPr>
        <p:spPr/>
        <p:txBody>
          <a:bodyPr/>
          <a:lstStyle/>
          <a:p>
            <a:pPr marL="25400">
              <a:lnSpc>
                <a:spcPct val="100000"/>
              </a:lnSpc>
            </a:pPr>
            <a:fld id="{81D60167-4931-47E6-BA6A-407CBD079E47}" type="slidenum">
              <a:rPr lang="en" smtClean="0">
                <a:latin typeface="Arial"/>
                <a:cs typeface="Arial"/>
              </a:rPr>
              <a:pPr marL="25400">
                <a:lnSpc>
                  <a:spcPct val="100000"/>
                </a:lnSpc>
              </a:pPr>
              <a:t>14</a:t>
            </a:fld>
            <a:endParaRPr lang="en">
              <a:latin typeface="Arial"/>
              <a:cs typeface="Arial"/>
            </a:endParaRPr>
          </a:p>
        </p:txBody>
      </p:sp>
      <p:sp>
        <p:nvSpPr>
          <p:cNvPr id="26" name="object 2"/>
          <p:cNvSpPr/>
          <p:nvPr/>
        </p:nvSpPr>
        <p:spPr>
          <a:xfrm>
            <a:off x="216001" y="3858130"/>
            <a:ext cx="8686800" cy="2353557"/>
          </a:xfrm>
          <a:custGeom>
            <a:avLst/>
            <a:gdLst/>
            <a:ahLst/>
            <a:cxnLst/>
            <a:rect l="l" t="t" r="r" b="b"/>
            <a:pathLst>
              <a:path w="4284345" h="2520315">
                <a:moveTo>
                  <a:pt x="4284002" y="2519997"/>
                </a:moveTo>
                <a:lnTo>
                  <a:pt x="0" y="2519997"/>
                </a:lnTo>
                <a:lnTo>
                  <a:pt x="0" y="0"/>
                </a:lnTo>
                <a:lnTo>
                  <a:pt x="4284002" y="0"/>
                </a:lnTo>
                <a:lnTo>
                  <a:pt x="4284002" y="2519997"/>
                </a:lnTo>
                <a:close/>
              </a:path>
            </a:pathLst>
          </a:custGeom>
          <a:solidFill>
            <a:srgbClr val="DAE6F5"/>
          </a:solidFill>
        </p:spPr>
        <p:txBody>
          <a:bodyPr wrap="square" lIns="0" tIns="0" rIns="0" bIns="0" rtlCol="0"/>
          <a:lstStyle/>
          <a:p>
            <a:endParaRPr lang="en"/>
          </a:p>
        </p:txBody>
      </p:sp>
      <p:sp>
        <p:nvSpPr>
          <p:cNvPr id="32" name="Tekstvak 31"/>
          <p:cNvSpPr txBox="1"/>
          <p:nvPr/>
        </p:nvSpPr>
        <p:spPr>
          <a:xfrm>
            <a:off x="228600" y="1285466"/>
            <a:ext cx="4041523" cy="2616101"/>
          </a:xfrm>
          <a:prstGeom prst="rect">
            <a:avLst/>
          </a:prstGeom>
          <a:noFill/>
        </p:spPr>
        <p:txBody>
          <a:bodyPr wrap="square" rtlCol="0">
            <a:spAutoFit/>
          </a:bodyPr>
          <a:lstStyle/>
          <a:p>
            <a:r>
              <a:rPr lang="en" sz="1800" dirty="0" smtClean="0">
                <a:solidFill>
                  <a:srgbClr val="4F81BD"/>
                </a:solidFill>
              </a:rPr>
              <a:t>Workstream 1</a:t>
            </a:r>
          </a:p>
          <a:p>
            <a:pPr>
              <a:tabLst>
                <a:tab pos="1258888" algn="l"/>
              </a:tabLst>
            </a:pPr>
            <a:endParaRPr lang="en" dirty="0" smtClean="0"/>
          </a:p>
          <a:p>
            <a:pPr>
              <a:tabLst>
                <a:tab pos="1258888" algn="l"/>
              </a:tabLst>
            </a:pPr>
            <a:endParaRPr lang="en" dirty="0" smtClean="0"/>
          </a:p>
          <a:p>
            <a:pPr>
              <a:tabLst>
                <a:tab pos="1258888" algn="l"/>
              </a:tabLst>
            </a:pPr>
            <a:endParaRPr lang="en" dirty="0" smtClean="0"/>
          </a:p>
          <a:p>
            <a:pPr>
              <a:tabLst>
                <a:tab pos="1258888" algn="l"/>
              </a:tabLst>
            </a:pPr>
            <a:endParaRPr lang="en" dirty="0" smtClean="0"/>
          </a:p>
          <a:p>
            <a:pPr>
              <a:tabLst>
                <a:tab pos="1258888" algn="l"/>
              </a:tabLst>
            </a:pPr>
            <a:r>
              <a:rPr lang="en" dirty="0" smtClean="0"/>
              <a:t>Work Stream 1 is focused on mechanisms enhancing ICANN accountability that must be in place or committed to within the time frame of the IANA Stewardship Transition. The current proposal is the result of Work Stream 1.</a:t>
            </a:r>
          </a:p>
          <a:p>
            <a:pPr>
              <a:tabLst>
                <a:tab pos="1258888" algn="l"/>
              </a:tabLst>
            </a:pPr>
            <a:endParaRPr lang="en" dirty="0" smtClean="0"/>
          </a:p>
        </p:txBody>
      </p:sp>
      <p:pic>
        <p:nvPicPr>
          <p:cNvPr id="2" name="Afbeelding 1"/>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28600" y="1648372"/>
            <a:ext cx="877824" cy="774192"/>
          </a:xfrm>
          <a:prstGeom prst="rect">
            <a:avLst/>
          </a:prstGeom>
        </p:spPr>
      </p:pic>
      <p:pic>
        <p:nvPicPr>
          <p:cNvPr id="3" name="Afbeelding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710572" y="1672562"/>
            <a:ext cx="877824" cy="774192"/>
          </a:xfrm>
          <a:prstGeom prst="rect">
            <a:avLst/>
          </a:prstGeom>
        </p:spPr>
      </p:pic>
      <p:sp>
        <p:nvSpPr>
          <p:cNvPr id="14" name="object 19"/>
          <p:cNvSpPr txBox="1">
            <a:spLocks/>
          </p:cNvSpPr>
          <p:nvPr/>
        </p:nvSpPr>
        <p:spPr>
          <a:xfrm>
            <a:off x="275252" y="6415298"/>
            <a:ext cx="5068570" cy="139700"/>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900" b="0" i="0" u="none" strike="noStrike" cap="none" baseline="0">
                <a:solidFill>
                  <a:srgbClr val="064263"/>
                </a:solidFill>
                <a:latin typeface="Helvetica Neue"/>
                <a:ea typeface="Arial"/>
                <a:cs typeface="Helvetica Neue"/>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a:lstStyle>
          <a:p>
            <a:pPr marL="12700"/>
            <a:r>
              <a:rPr lang="en" smtClean="0">
                <a:latin typeface="Arial"/>
                <a:cs typeface="Arial"/>
              </a:rPr>
              <a:t>C</a:t>
            </a:r>
            <a:r>
              <a:rPr lang="en" spc="-20" smtClean="0">
                <a:latin typeface="Arial"/>
                <a:cs typeface="Arial"/>
              </a:rPr>
              <a:t>r</a:t>
            </a:r>
            <a:r>
              <a:rPr lang="en" smtClean="0">
                <a:latin typeface="Arial"/>
                <a:cs typeface="Arial"/>
              </a:rPr>
              <a:t>oss Community </a:t>
            </a:r>
            <a:r>
              <a:rPr lang="en" spc="-55" smtClean="0">
                <a:latin typeface="Arial"/>
                <a:cs typeface="Arial"/>
              </a:rPr>
              <a:t>W</a:t>
            </a:r>
            <a:r>
              <a:rPr lang="en" smtClean="0">
                <a:latin typeface="Arial"/>
                <a:cs typeface="Arial"/>
              </a:rPr>
              <a:t>orking G</a:t>
            </a:r>
            <a:r>
              <a:rPr lang="en" spc="-20" smtClean="0">
                <a:latin typeface="Arial"/>
                <a:cs typeface="Arial"/>
              </a:rPr>
              <a:t>r</a:t>
            </a:r>
            <a:r>
              <a:rPr lang="en" smtClean="0">
                <a:latin typeface="Arial"/>
                <a:cs typeface="Arial"/>
              </a:rPr>
              <a:t>oup (CCWG) Accountability Initial Draft P</a:t>
            </a:r>
            <a:r>
              <a:rPr lang="en" spc="-20" smtClean="0">
                <a:latin typeface="Arial"/>
                <a:cs typeface="Arial"/>
              </a:rPr>
              <a:t>r</a:t>
            </a:r>
            <a:r>
              <a:rPr lang="en" smtClean="0">
                <a:latin typeface="Arial"/>
                <a:cs typeface="Arial"/>
              </a:rPr>
              <a:t>oposal for Public Comment</a:t>
            </a:r>
            <a:endParaRPr lang="en">
              <a:latin typeface="Arial"/>
              <a:cs typeface="Arial"/>
            </a:endParaRPr>
          </a:p>
        </p:txBody>
      </p:sp>
      <p:sp>
        <p:nvSpPr>
          <p:cNvPr id="15" name="Shape 194"/>
          <p:cNvSpPr txBox="1">
            <a:spLocks/>
          </p:cNvSpPr>
          <p:nvPr/>
        </p:nvSpPr>
        <p:spPr>
          <a:xfrm>
            <a:off x="8739496" y="6415298"/>
            <a:ext cx="178500" cy="139799"/>
          </a:xfrm>
          <a:prstGeom prst="rect">
            <a:avLst/>
          </a:prstGeom>
          <a:noFill/>
          <a:ln>
            <a:noFill/>
          </a:ln>
        </p:spPr>
        <p:txBody>
          <a:bodyPr lIns="0" tIns="0" rIns="0" bIns="0" anchor="t" anchorCtr="0">
            <a:noAutofit/>
          </a:bodyPr>
          <a:lstStyle>
            <a:defPPr marR="0" algn="l" rtl="0">
              <a:lnSpc>
                <a:spcPct val="100000"/>
              </a:lnSpc>
              <a:spcBef>
                <a:spcPts val="0"/>
              </a:spcBef>
              <a:spcAft>
                <a:spcPts val="0"/>
              </a:spcAft>
            </a:defPPr>
            <a:lvl1pPr marR="0" algn="r" rtl="0">
              <a:lnSpc>
                <a:spcPct val="100000"/>
              </a:lnSpc>
              <a:spcBef>
                <a:spcPts val="0"/>
              </a:spcBef>
              <a:spcAft>
                <a:spcPts val="0"/>
              </a:spcAft>
              <a:buNone/>
              <a:defRPr sz="1300" b="0" i="0" u="none" strike="noStrike" cap="none" baseline="0">
                <a:solidFill>
                  <a:schemeClr val="dk1"/>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a:lstStyle>
          <a:p>
            <a:pPr marL="25400" algn="l">
              <a:buSzPct val="25000"/>
            </a:pPr>
            <a:fld id="{00000000-1234-1234-1234-123412341234}" type="slidenum">
              <a:rPr lang="en" sz="900" smtClean="0">
                <a:solidFill>
                  <a:schemeClr val="lt1"/>
                </a:solidFill>
                <a:ea typeface="Helvetica Neue"/>
                <a:sym typeface="Helvetica Neue"/>
              </a:rPr>
              <a:pPr marL="25400" algn="l">
                <a:buSzPct val="25000"/>
              </a:pPr>
              <a:t>14</a:t>
            </a:fld>
            <a:endParaRPr lang="en" sz="900">
              <a:solidFill>
                <a:schemeClr val="lt1"/>
              </a:solidFill>
              <a:ea typeface="Helvetica Neue"/>
              <a:sym typeface="Helvetica Neue"/>
            </a:endParaRPr>
          </a:p>
        </p:txBody>
      </p:sp>
      <p:sp>
        <p:nvSpPr>
          <p:cNvPr id="16" name="Tekstvak 15"/>
          <p:cNvSpPr txBox="1"/>
          <p:nvPr/>
        </p:nvSpPr>
        <p:spPr>
          <a:xfrm>
            <a:off x="228600" y="838200"/>
            <a:ext cx="8686800" cy="307777"/>
          </a:xfrm>
          <a:prstGeom prst="rect">
            <a:avLst/>
          </a:prstGeom>
          <a:noFill/>
        </p:spPr>
        <p:txBody>
          <a:bodyPr wrap="square" rtlCol="0">
            <a:spAutoFit/>
          </a:bodyPr>
          <a:lstStyle/>
          <a:p>
            <a:r>
              <a:rPr lang="en">
                <a:solidFill>
                  <a:srgbClr val="306BAF"/>
                </a:solidFill>
              </a:rPr>
              <a:t>The CCWG-Accountability’s work is </a:t>
            </a:r>
            <a:r>
              <a:rPr lang="en" b="1">
                <a:solidFill>
                  <a:srgbClr val="306BAF"/>
                </a:solidFill>
              </a:rPr>
              <a:t>organized in two work streams</a:t>
            </a:r>
            <a:r>
              <a:rPr lang="en">
                <a:solidFill>
                  <a:srgbClr val="306BAF"/>
                </a:solidFill>
              </a:rPr>
              <a:t>.</a:t>
            </a:r>
          </a:p>
        </p:txBody>
      </p:sp>
      <p:sp>
        <p:nvSpPr>
          <p:cNvPr id="17" name="Tekstvak 16"/>
          <p:cNvSpPr txBox="1"/>
          <p:nvPr/>
        </p:nvSpPr>
        <p:spPr>
          <a:xfrm>
            <a:off x="228600" y="3864668"/>
            <a:ext cx="8458200" cy="2431435"/>
          </a:xfrm>
          <a:prstGeom prst="rect">
            <a:avLst/>
          </a:prstGeom>
          <a:noFill/>
        </p:spPr>
        <p:txBody>
          <a:bodyPr wrap="square" rtlCol="0">
            <a:spAutoFit/>
          </a:bodyPr>
          <a:lstStyle/>
          <a:p>
            <a:r>
              <a:rPr lang="en" b="1" dirty="0" smtClean="0"/>
              <a:t>Elements considered for Work Stream 2:</a:t>
            </a:r>
          </a:p>
          <a:p>
            <a:pPr marL="171450" indent="-171450">
              <a:buFont typeface="Arial"/>
              <a:buChar char="•"/>
            </a:pPr>
            <a:r>
              <a:rPr lang="en" dirty="0" smtClean="0"/>
              <a:t>Enhancements to ICANN's accountability based on the law(s) applicable to its actions</a:t>
            </a:r>
          </a:p>
          <a:p>
            <a:pPr marL="171450" indent="-171450">
              <a:buFont typeface="Arial"/>
              <a:buChar char="•"/>
            </a:pPr>
            <a:r>
              <a:rPr lang="en" dirty="0" smtClean="0"/>
              <a:t>Alternative options for ICANN's jurisdiction </a:t>
            </a:r>
          </a:p>
          <a:p>
            <a:pPr marL="171450" indent="-171450">
              <a:buFont typeface="Arial"/>
              <a:buChar char="•"/>
            </a:pPr>
            <a:r>
              <a:rPr lang="en" dirty="0" smtClean="0"/>
              <a:t>Enhancements to the Ombudsman's role and function</a:t>
            </a:r>
          </a:p>
          <a:p>
            <a:pPr marL="171450" indent="-171450">
              <a:buFont typeface="Arial"/>
              <a:buChar char="•"/>
            </a:pPr>
            <a:r>
              <a:rPr lang="en" dirty="0" smtClean="0"/>
              <a:t>Limiting ICANN's ability to deny transparency / disclosure requests</a:t>
            </a:r>
          </a:p>
          <a:p>
            <a:pPr marL="171450" indent="-171450">
              <a:buFont typeface="Arial"/>
              <a:buChar char="•"/>
            </a:pPr>
            <a:r>
              <a:rPr lang="en" dirty="0" smtClean="0"/>
              <a:t>Improvements to ICANN's budgeting and planning process</a:t>
            </a:r>
          </a:p>
          <a:p>
            <a:pPr marL="171450" indent="-171450">
              <a:buFont typeface="Arial"/>
              <a:buChar char="•"/>
            </a:pPr>
            <a:r>
              <a:rPr lang="en" dirty="0" smtClean="0"/>
              <a:t>Define security audits and certification requirements for ICANN’s IT systems</a:t>
            </a:r>
          </a:p>
          <a:p>
            <a:pPr marL="171450" indent="-171450">
              <a:buFont typeface="Arial"/>
              <a:buChar char="•"/>
            </a:pPr>
            <a:r>
              <a:rPr lang="en" dirty="0" smtClean="0"/>
              <a:t>Institute a culture of default transparency at ICANN</a:t>
            </a:r>
          </a:p>
          <a:p>
            <a:pPr marL="171450" indent="-171450">
              <a:buFont typeface="Arial"/>
              <a:buChar char="•"/>
            </a:pPr>
            <a:r>
              <a:rPr lang="en" dirty="0" smtClean="0"/>
              <a:t>Improve diversity in all its aspects at all levels of the organization</a:t>
            </a:r>
          </a:p>
          <a:p>
            <a:pPr marL="171450" indent="-171450">
              <a:buFont typeface="Arial"/>
              <a:buChar char="•"/>
            </a:pPr>
            <a:r>
              <a:rPr lang="en" dirty="0" smtClean="0"/>
              <a:t>Enhancements to ICANN's whistleblower policy</a:t>
            </a:r>
            <a:endParaRPr lang="en" sz="1200" dirty="0" smtClean="0"/>
          </a:p>
          <a:p>
            <a:endParaRPr lang="en" sz="1200" dirty="0"/>
          </a:p>
        </p:txBody>
      </p:sp>
      <p:sp>
        <p:nvSpPr>
          <p:cNvPr id="18" name="Tekstvak 17"/>
          <p:cNvSpPr txBox="1"/>
          <p:nvPr/>
        </p:nvSpPr>
        <p:spPr>
          <a:xfrm>
            <a:off x="4710572" y="1285466"/>
            <a:ext cx="4041523" cy="2616101"/>
          </a:xfrm>
          <a:prstGeom prst="rect">
            <a:avLst/>
          </a:prstGeom>
          <a:noFill/>
        </p:spPr>
        <p:txBody>
          <a:bodyPr wrap="square" rtlCol="0">
            <a:spAutoFit/>
          </a:bodyPr>
          <a:lstStyle/>
          <a:p>
            <a:r>
              <a:rPr lang="en" sz="1800" smtClean="0">
                <a:solidFill>
                  <a:srgbClr val="4F81BD"/>
                </a:solidFill>
              </a:rPr>
              <a:t>Workstream 2</a:t>
            </a:r>
          </a:p>
          <a:p>
            <a:pPr>
              <a:tabLst>
                <a:tab pos="1258888" algn="l"/>
              </a:tabLst>
            </a:pPr>
            <a:endParaRPr lang="en" b="1" smtClean="0"/>
          </a:p>
          <a:p>
            <a:pPr>
              <a:tabLst>
                <a:tab pos="1258888" algn="l"/>
              </a:tabLst>
            </a:pPr>
            <a:endParaRPr lang="en" b="1" smtClean="0"/>
          </a:p>
          <a:p>
            <a:pPr>
              <a:tabLst>
                <a:tab pos="1258888" algn="l"/>
              </a:tabLst>
            </a:pPr>
            <a:endParaRPr lang="en" b="1" smtClean="0"/>
          </a:p>
          <a:p>
            <a:pPr>
              <a:tabLst>
                <a:tab pos="1258888" algn="l"/>
              </a:tabLst>
            </a:pPr>
            <a:endParaRPr lang="en" smtClean="0"/>
          </a:p>
          <a:p>
            <a:pPr>
              <a:tabLst>
                <a:tab pos="1258888" algn="l"/>
              </a:tabLst>
            </a:pPr>
            <a:r>
              <a:rPr lang="en" smtClean="0"/>
              <a:t>Work Stream 2 is focused on addressing accountability topics for which a timeline for developing solutions and full implementation may extend beyond the IANA Stewardship Transition.</a:t>
            </a:r>
          </a:p>
          <a:p>
            <a:pPr>
              <a:tabLst>
                <a:tab pos="1258888" algn="l"/>
              </a:tabLst>
            </a:pPr>
            <a:endParaRPr lang="en" smtClean="0"/>
          </a:p>
        </p:txBody>
      </p:sp>
      <p:sp>
        <p:nvSpPr>
          <p:cNvPr id="23" name="TextBox 22"/>
          <p:cNvSpPr txBox="1"/>
          <p:nvPr/>
        </p:nvSpPr>
        <p:spPr>
          <a:xfrm>
            <a:off x="6798555" y="4442177"/>
            <a:ext cx="2129646" cy="170816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smtClean="0"/>
              <a:t>Lawyers’ Comment:  Parallel structure in list – either all nouns (enhancements, definitions, limits), all verbs (enhance, limit, define), or all gerunds (limiting, enhancing, defining).  This list doesn’t exactly track the “Items for Consideration within Work Stream 2” provided in the Section 9 draft document.</a:t>
            </a:r>
            <a:endParaRPr lang="en-US" sz="1050" dirty="0"/>
          </a:p>
        </p:txBody>
      </p:sp>
    </p:spTree>
    <p:extLst>
      <p:ext uri="{BB962C8B-B14F-4D97-AF65-F5344CB8AC3E}">
        <p14:creationId xmlns:p14="http://schemas.microsoft.com/office/powerpoint/2010/main" xmlns="" val="16530560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p:nvPr/>
        </p:nvSpPr>
        <p:spPr>
          <a:xfrm>
            <a:off x="8423998" y="6377394"/>
            <a:ext cx="504190" cy="216535"/>
          </a:xfrm>
          <a:custGeom>
            <a:avLst/>
            <a:gdLst/>
            <a:ahLst/>
            <a:cxnLst/>
            <a:rect l="l" t="t" r="r" b="b"/>
            <a:pathLst>
              <a:path w="504190" h="216534">
                <a:moveTo>
                  <a:pt x="0" y="216001"/>
                </a:moveTo>
                <a:lnTo>
                  <a:pt x="503999" y="216001"/>
                </a:lnTo>
                <a:lnTo>
                  <a:pt x="503999" y="0"/>
                </a:lnTo>
                <a:lnTo>
                  <a:pt x="0" y="0"/>
                </a:lnTo>
                <a:lnTo>
                  <a:pt x="0" y="216001"/>
                </a:lnTo>
                <a:close/>
              </a:path>
            </a:pathLst>
          </a:custGeom>
          <a:solidFill>
            <a:srgbClr val="064263"/>
          </a:solidFill>
        </p:spPr>
        <p:txBody>
          <a:bodyPr wrap="square" lIns="0" tIns="0" rIns="0" bIns="0" rtlCol="0"/>
          <a:lstStyle/>
          <a:p>
            <a:endParaRPr lang="en"/>
          </a:p>
        </p:txBody>
      </p:sp>
      <p:sp>
        <p:nvSpPr>
          <p:cNvPr id="7" name="object 7"/>
          <p:cNvSpPr/>
          <p:nvPr/>
        </p:nvSpPr>
        <p:spPr>
          <a:xfrm>
            <a:off x="216001" y="6377394"/>
            <a:ext cx="8208009" cy="216535"/>
          </a:xfrm>
          <a:custGeom>
            <a:avLst/>
            <a:gdLst/>
            <a:ahLst/>
            <a:cxnLst/>
            <a:rect l="l" t="t" r="r" b="b"/>
            <a:pathLst>
              <a:path w="8208009" h="216534">
                <a:moveTo>
                  <a:pt x="0" y="216001"/>
                </a:moveTo>
                <a:lnTo>
                  <a:pt x="8207997" y="216001"/>
                </a:lnTo>
                <a:lnTo>
                  <a:pt x="8207997" y="0"/>
                </a:lnTo>
                <a:lnTo>
                  <a:pt x="0" y="0"/>
                </a:lnTo>
                <a:lnTo>
                  <a:pt x="0" y="216001"/>
                </a:lnTo>
                <a:close/>
              </a:path>
            </a:pathLst>
          </a:custGeom>
          <a:solidFill>
            <a:srgbClr val="BBBDC0"/>
          </a:solidFill>
        </p:spPr>
        <p:txBody>
          <a:bodyPr wrap="square" lIns="0" tIns="0" rIns="0" bIns="0" rtlCol="0"/>
          <a:lstStyle/>
          <a:p>
            <a:endParaRPr lang="en"/>
          </a:p>
        </p:txBody>
      </p:sp>
      <p:sp>
        <p:nvSpPr>
          <p:cNvPr id="8" name="object 8"/>
          <p:cNvSpPr txBox="1">
            <a:spLocks noGrp="1"/>
          </p:cNvSpPr>
          <p:nvPr>
            <p:ph type="title"/>
          </p:nvPr>
        </p:nvSpPr>
        <p:spPr>
          <a:xfrm>
            <a:off x="275300" y="228600"/>
            <a:ext cx="8593399" cy="369332"/>
          </a:xfrm>
          <a:prstGeom prst="rect">
            <a:avLst/>
          </a:prstGeom>
        </p:spPr>
        <p:txBody>
          <a:bodyPr vert="horz" wrap="square" lIns="0" tIns="0" rIns="0" bIns="0" rtlCol="0">
            <a:spAutoFit/>
          </a:bodyPr>
          <a:lstStyle/>
          <a:p>
            <a:pPr marL="12700">
              <a:lnSpc>
                <a:spcPct val="100000"/>
              </a:lnSpc>
            </a:pPr>
            <a:r>
              <a:rPr lang="en" smtClean="0">
                <a:latin typeface="Arial"/>
                <a:cs typeface="Arial"/>
              </a:rPr>
              <a:t>Implementation</a:t>
            </a:r>
            <a:endParaRPr lang="en">
              <a:latin typeface="Arial"/>
              <a:cs typeface="Arial"/>
            </a:endParaRPr>
          </a:p>
        </p:txBody>
      </p:sp>
      <p:sp>
        <p:nvSpPr>
          <p:cNvPr id="9" name="object 9"/>
          <p:cNvSpPr/>
          <p:nvPr/>
        </p:nvSpPr>
        <p:spPr>
          <a:xfrm>
            <a:off x="216001" y="653402"/>
            <a:ext cx="8712200" cy="72390"/>
          </a:xfrm>
          <a:custGeom>
            <a:avLst/>
            <a:gdLst/>
            <a:ahLst/>
            <a:cxnLst/>
            <a:rect l="l" t="t" r="r" b="b"/>
            <a:pathLst>
              <a:path w="8712200" h="72390">
                <a:moveTo>
                  <a:pt x="8711996" y="71996"/>
                </a:moveTo>
                <a:lnTo>
                  <a:pt x="0" y="71996"/>
                </a:lnTo>
                <a:lnTo>
                  <a:pt x="0" y="0"/>
                </a:lnTo>
                <a:lnTo>
                  <a:pt x="8711996" y="0"/>
                </a:lnTo>
                <a:lnTo>
                  <a:pt x="8711996" y="71996"/>
                </a:lnTo>
                <a:close/>
              </a:path>
            </a:pathLst>
          </a:custGeom>
          <a:solidFill>
            <a:srgbClr val="064263"/>
          </a:solidFill>
        </p:spPr>
        <p:txBody>
          <a:bodyPr wrap="square" lIns="0" tIns="0" rIns="0" bIns="0" rtlCol="0"/>
          <a:lstStyle/>
          <a:p>
            <a:endParaRPr lang="en"/>
          </a:p>
        </p:txBody>
      </p:sp>
      <p:sp>
        <p:nvSpPr>
          <p:cNvPr id="19" name="object 19"/>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lang="en" smtClean="0">
                <a:latin typeface="Arial"/>
                <a:cs typeface="Arial"/>
              </a:rPr>
              <a:t>C</a:t>
            </a:r>
            <a:r>
              <a:rPr lang="en" spc="-20" smtClean="0">
                <a:latin typeface="Arial"/>
                <a:cs typeface="Arial"/>
              </a:rPr>
              <a:t>r</a:t>
            </a:r>
            <a:r>
              <a:rPr lang="en" smtClean="0">
                <a:latin typeface="Arial"/>
                <a:cs typeface="Arial"/>
              </a:rPr>
              <a:t>oss Community </a:t>
            </a:r>
            <a:r>
              <a:rPr lang="en" spc="-55" smtClean="0">
                <a:latin typeface="Arial"/>
                <a:cs typeface="Arial"/>
              </a:rPr>
              <a:t>W</a:t>
            </a:r>
            <a:r>
              <a:rPr lang="en" smtClean="0">
                <a:latin typeface="Arial"/>
                <a:cs typeface="Arial"/>
              </a:rPr>
              <a:t>orking G</a:t>
            </a:r>
            <a:r>
              <a:rPr lang="en" spc="-20" smtClean="0">
                <a:latin typeface="Arial"/>
                <a:cs typeface="Arial"/>
              </a:rPr>
              <a:t>r</a:t>
            </a:r>
            <a:r>
              <a:rPr lang="en" smtClean="0">
                <a:latin typeface="Arial"/>
                <a:cs typeface="Arial"/>
              </a:rPr>
              <a:t>oup (CCWG) Accountability Initial Draft P</a:t>
            </a:r>
            <a:r>
              <a:rPr lang="en" spc="-20" smtClean="0">
                <a:latin typeface="Arial"/>
                <a:cs typeface="Arial"/>
              </a:rPr>
              <a:t>r</a:t>
            </a:r>
            <a:r>
              <a:rPr lang="en" smtClean="0">
                <a:latin typeface="Arial"/>
                <a:cs typeface="Arial"/>
              </a:rPr>
              <a:t>oposal for Public Comment</a:t>
            </a:r>
            <a:endParaRPr lang="en">
              <a:latin typeface="Arial"/>
              <a:cs typeface="Arial"/>
            </a:endParaRPr>
          </a:p>
        </p:txBody>
      </p:sp>
      <p:sp>
        <p:nvSpPr>
          <p:cNvPr id="21" name="Slide Number Placeholder 20"/>
          <p:cNvSpPr>
            <a:spLocks noGrp="1"/>
          </p:cNvSpPr>
          <p:nvPr>
            <p:ph type="sldNum" sz="quarter" idx="7"/>
          </p:nvPr>
        </p:nvSpPr>
        <p:spPr/>
        <p:txBody>
          <a:bodyPr/>
          <a:lstStyle/>
          <a:p>
            <a:pPr marL="25400">
              <a:lnSpc>
                <a:spcPct val="100000"/>
              </a:lnSpc>
            </a:pPr>
            <a:fld id="{81D60167-4931-47E6-BA6A-407CBD079E47}" type="slidenum">
              <a:rPr lang="en" smtClean="0">
                <a:latin typeface="Arial"/>
                <a:cs typeface="Arial"/>
              </a:rPr>
              <a:pPr marL="25400">
                <a:lnSpc>
                  <a:spcPct val="100000"/>
                </a:lnSpc>
              </a:pPr>
              <a:t>15</a:t>
            </a:fld>
            <a:endParaRPr lang="en">
              <a:latin typeface="Arial"/>
              <a:cs typeface="Arial"/>
            </a:endParaRPr>
          </a:p>
        </p:txBody>
      </p:sp>
      <p:sp>
        <p:nvSpPr>
          <p:cNvPr id="25" name="object 2"/>
          <p:cNvSpPr/>
          <p:nvPr/>
        </p:nvSpPr>
        <p:spPr>
          <a:xfrm>
            <a:off x="238673" y="1883464"/>
            <a:ext cx="8686800" cy="1998519"/>
          </a:xfrm>
          <a:custGeom>
            <a:avLst/>
            <a:gdLst/>
            <a:ahLst/>
            <a:cxnLst/>
            <a:rect l="l" t="t" r="r" b="b"/>
            <a:pathLst>
              <a:path w="4284345" h="2520315">
                <a:moveTo>
                  <a:pt x="4284002" y="2519997"/>
                </a:moveTo>
                <a:lnTo>
                  <a:pt x="0" y="2519997"/>
                </a:lnTo>
                <a:lnTo>
                  <a:pt x="0" y="0"/>
                </a:lnTo>
                <a:lnTo>
                  <a:pt x="4284002" y="0"/>
                </a:lnTo>
                <a:lnTo>
                  <a:pt x="4284002" y="2519997"/>
                </a:lnTo>
                <a:close/>
              </a:path>
            </a:pathLst>
          </a:custGeom>
          <a:solidFill>
            <a:srgbClr val="DAE6F5"/>
          </a:solidFill>
        </p:spPr>
        <p:txBody>
          <a:bodyPr wrap="square" lIns="0" tIns="0" rIns="0" bIns="0" rtlCol="0"/>
          <a:lstStyle/>
          <a:p>
            <a:endParaRPr lang="en"/>
          </a:p>
        </p:txBody>
      </p:sp>
      <p:sp>
        <p:nvSpPr>
          <p:cNvPr id="32" name="Tekstvak 31"/>
          <p:cNvSpPr txBox="1"/>
          <p:nvPr/>
        </p:nvSpPr>
        <p:spPr>
          <a:xfrm>
            <a:off x="228600" y="1917611"/>
            <a:ext cx="8610600" cy="2246769"/>
          </a:xfrm>
          <a:prstGeom prst="rect">
            <a:avLst/>
          </a:prstGeom>
          <a:noFill/>
        </p:spPr>
        <p:txBody>
          <a:bodyPr wrap="square" rtlCol="0">
            <a:spAutoFit/>
          </a:bodyPr>
          <a:lstStyle/>
          <a:p>
            <a:r>
              <a:rPr lang="en" b="1" dirty="0" smtClean="0"/>
              <a:t>Possible tracks for implementation of Work Stream 1:</a:t>
            </a:r>
          </a:p>
          <a:p>
            <a:endParaRPr lang="en" dirty="0" smtClean="0"/>
          </a:p>
          <a:p>
            <a:pPr marL="171450" indent="-171450">
              <a:buFont typeface="Arial"/>
              <a:buChar char="•"/>
            </a:pPr>
            <a:r>
              <a:rPr lang="en" dirty="0" smtClean="0"/>
              <a:t>Revised Mission, Commitments</a:t>
            </a:r>
            <a:r>
              <a:rPr lang="en-US" dirty="0" smtClean="0"/>
              <a:t>,</a:t>
            </a:r>
            <a:r>
              <a:rPr lang="en" dirty="0" smtClean="0"/>
              <a:t> and Core Values</a:t>
            </a:r>
          </a:p>
          <a:p>
            <a:pPr marL="171450" indent="-171450">
              <a:buFont typeface="Arial"/>
              <a:buChar char="•"/>
            </a:pPr>
            <a:r>
              <a:rPr lang="en" dirty="0" smtClean="0"/>
              <a:t>Fundamental Bylaws establishment</a:t>
            </a:r>
          </a:p>
          <a:p>
            <a:pPr marL="171450" indent="-171450">
              <a:buFont typeface="Arial"/>
              <a:buChar char="•"/>
            </a:pPr>
            <a:r>
              <a:rPr lang="en" dirty="0" smtClean="0"/>
              <a:t>Independent Review Panel enhancements</a:t>
            </a:r>
          </a:p>
          <a:p>
            <a:pPr marL="171450" indent="-171450">
              <a:buFont typeface="Arial"/>
              <a:buChar char="•"/>
            </a:pPr>
            <a:r>
              <a:rPr lang="en" dirty="0" smtClean="0"/>
              <a:t>Community empowerment mechanism establishment and incorporation of powers into Bylaws</a:t>
            </a:r>
          </a:p>
          <a:p>
            <a:pPr marL="171450" indent="-171450">
              <a:buFont typeface="Arial"/>
              <a:buChar char="•"/>
            </a:pPr>
            <a:r>
              <a:rPr lang="en" dirty="0" smtClean="0"/>
              <a:t>Affirmation of Commitments reviews transcription into the Bylaws</a:t>
            </a:r>
          </a:p>
          <a:p>
            <a:pPr marL="171450" indent="-171450">
              <a:buFont typeface="Arial"/>
              <a:buChar char="•"/>
            </a:pPr>
            <a:r>
              <a:rPr lang="en" dirty="0" smtClean="0"/>
              <a:t>Reconsideration process enhancements</a:t>
            </a:r>
          </a:p>
          <a:p>
            <a:endParaRPr lang="en" dirty="0" smtClean="0"/>
          </a:p>
          <a:p>
            <a:endParaRPr lang="en" dirty="0"/>
          </a:p>
        </p:txBody>
      </p:sp>
      <p:sp>
        <p:nvSpPr>
          <p:cNvPr id="115" name="object 2"/>
          <p:cNvSpPr/>
          <p:nvPr/>
        </p:nvSpPr>
        <p:spPr>
          <a:xfrm>
            <a:off x="228600" y="3992108"/>
            <a:ext cx="8686800" cy="2209800"/>
          </a:xfrm>
          <a:custGeom>
            <a:avLst/>
            <a:gdLst/>
            <a:ahLst/>
            <a:cxnLst/>
            <a:rect l="l" t="t" r="r" b="b"/>
            <a:pathLst>
              <a:path w="4284345" h="2520315">
                <a:moveTo>
                  <a:pt x="4284002" y="2519997"/>
                </a:moveTo>
                <a:lnTo>
                  <a:pt x="0" y="2519997"/>
                </a:lnTo>
                <a:lnTo>
                  <a:pt x="0" y="0"/>
                </a:lnTo>
                <a:lnTo>
                  <a:pt x="4284002" y="0"/>
                </a:lnTo>
                <a:lnTo>
                  <a:pt x="4284002" y="2519997"/>
                </a:lnTo>
                <a:close/>
              </a:path>
            </a:pathLst>
          </a:custGeom>
          <a:solidFill>
            <a:srgbClr val="DAE6F5"/>
          </a:solidFill>
        </p:spPr>
        <p:txBody>
          <a:bodyPr wrap="square" lIns="0" tIns="0" rIns="0" bIns="0" rtlCol="0"/>
          <a:lstStyle/>
          <a:p>
            <a:endParaRPr lang="en"/>
          </a:p>
        </p:txBody>
      </p:sp>
      <p:sp>
        <p:nvSpPr>
          <p:cNvPr id="116" name="object 74"/>
          <p:cNvSpPr txBox="1"/>
          <p:nvPr/>
        </p:nvSpPr>
        <p:spPr>
          <a:xfrm>
            <a:off x="381000" y="4068308"/>
            <a:ext cx="830580" cy="294204"/>
          </a:xfrm>
          <a:prstGeom prst="rect">
            <a:avLst/>
          </a:prstGeom>
        </p:spPr>
        <p:txBody>
          <a:bodyPr vert="horz" wrap="square" lIns="0" tIns="0" rIns="0" bIns="0" rtlCol="0">
            <a:spAutoFit/>
          </a:bodyPr>
          <a:lstStyle/>
          <a:p>
            <a:pPr marL="34290">
              <a:lnSpc>
                <a:spcPts val="2285"/>
              </a:lnSpc>
            </a:pPr>
            <a:r>
              <a:rPr lang="en" sz="1950" spc="5" smtClean="0">
                <a:solidFill>
                  <a:srgbClr val="006FC0"/>
                </a:solidFill>
              </a:rPr>
              <a:t>2015</a:t>
            </a:r>
            <a:endParaRPr lang="en" sz="1200"/>
          </a:p>
        </p:txBody>
      </p:sp>
      <p:graphicFrame>
        <p:nvGraphicFramePr>
          <p:cNvPr id="2" name="Tabel 1"/>
          <p:cNvGraphicFramePr>
            <a:graphicFrameLocks noGrp="1"/>
          </p:cNvGraphicFramePr>
          <p:nvPr>
            <p:extLst>
              <p:ext uri="{D42A27DB-BD31-4B8C-83A1-F6EECF244321}">
                <p14:modId xmlns:p14="http://schemas.microsoft.com/office/powerpoint/2010/main" xmlns="" val="2913698185"/>
              </p:ext>
            </p:extLst>
          </p:nvPr>
        </p:nvGraphicFramePr>
        <p:xfrm>
          <a:off x="381000" y="4373108"/>
          <a:ext cx="8382000" cy="1522940"/>
        </p:xfrm>
        <a:graphic>
          <a:graphicData uri="http://schemas.openxmlformats.org/drawingml/2006/table">
            <a:tbl>
              <a:tblPr firstRow="1" bandRow="1">
                <a:tableStyleId>{5C22544A-7EE6-4342-B048-85BDC9FD1C3A}</a:tableStyleId>
              </a:tblPr>
              <a:tblGrid>
                <a:gridCol w="349250"/>
                <a:gridCol w="349250"/>
                <a:gridCol w="349250"/>
                <a:gridCol w="349250"/>
                <a:gridCol w="349250"/>
                <a:gridCol w="349250"/>
                <a:gridCol w="349250"/>
                <a:gridCol w="349250"/>
                <a:gridCol w="349250"/>
                <a:gridCol w="349250"/>
                <a:gridCol w="349250"/>
                <a:gridCol w="349250"/>
                <a:gridCol w="349250"/>
                <a:gridCol w="349250"/>
                <a:gridCol w="349250"/>
                <a:gridCol w="349250"/>
                <a:gridCol w="349250"/>
                <a:gridCol w="349250"/>
                <a:gridCol w="349250"/>
                <a:gridCol w="349250"/>
                <a:gridCol w="349250"/>
                <a:gridCol w="349250"/>
                <a:gridCol w="349250"/>
                <a:gridCol w="349250"/>
              </a:tblGrid>
              <a:tr h="228600">
                <a:tc>
                  <a:txBody>
                    <a:bodyPr/>
                    <a:lstStyle/>
                    <a:p>
                      <a:r>
                        <a:rPr lang="en-US" sz="600" b="0" dirty="0" smtClean="0">
                          <a:solidFill>
                            <a:srgbClr val="306BAF"/>
                          </a:solidFill>
                        </a:rPr>
                        <a:t>JAN</a:t>
                      </a:r>
                      <a:endParaRPr lang="en-US" sz="6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306BAF"/>
                          </a:solidFill>
                        </a:rPr>
                        <a:t>FEB</a:t>
                      </a:r>
                      <a:endParaRPr lang="en-US" sz="6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306BAF"/>
                          </a:solidFill>
                        </a:rPr>
                        <a:t>MAR</a:t>
                      </a:r>
                      <a:endParaRPr lang="en-US" sz="6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306BAF"/>
                          </a:solidFill>
                        </a:rPr>
                        <a:t>APR</a:t>
                      </a:r>
                      <a:endParaRPr lang="en-US" sz="6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306BAF"/>
                          </a:solidFill>
                        </a:rPr>
                        <a:t>MAY</a:t>
                      </a:r>
                      <a:endParaRPr lang="en-US" sz="6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306BAF"/>
                          </a:solidFill>
                        </a:rPr>
                        <a:t>JUN</a:t>
                      </a:r>
                      <a:endParaRPr lang="en-US" sz="6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306BAF"/>
                          </a:solidFill>
                        </a:rPr>
                        <a:t>JUN</a:t>
                      </a:r>
                      <a:endParaRPr lang="en-US" sz="6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306BAF"/>
                          </a:solidFill>
                        </a:rPr>
                        <a:t>AUG</a:t>
                      </a:r>
                      <a:endParaRPr lang="en-US" sz="6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306BAF"/>
                          </a:solidFill>
                        </a:rPr>
                        <a:t>SEP</a:t>
                      </a:r>
                      <a:endParaRPr lang="en-US" sz="6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306BAF"/>
                          </a:solidFill>
                        </a:rPr>
                        <a:t>OCT</a:t>
                      </a:r>
                      <a:endParaRPr lang="en-US" sz="6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306BAF"/>
                          </a:solidFill>
                        </a:rPr>
                        <a:t>NOV</a:t>
                      </a:r>
                      <a:endParaRPr lang="en-US" sz="6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306BAF"/>
                          </a:solidFill>
                        </a:rPr>
                        <a:t>DEC</a:t>
                      </a:r>
                      <a:endParaRPr lang="en-US" sz="6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EB6D1E"/>
                          </a:solidFill>
                        </a:rPr>
                        <a:t>JAN</a:t>
                      </a:r>
                      <a:endParaRPr lang="en-US" sz="600" b="0" dirty="0">
                        <a:solidFill>
                          <a:srgbClr val="EB6D1E"/>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EB6D1E"/>
                          </a:solidFill>
                        </a:rPr>
                        <a:t>FEB</a:t>
                      </a:r>
                      <a:endParaRPr lang="en-US" sz="600" b="0" dirty="0">
                        <a:solidFill>
                          <a:srgbClr val="EB6D1E"/>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EB6D1E"/>
                          </a:solidFill>
                        </a:rPr>
                        <a:t>MAR</a:t>
                      </a:r>
                      <a:endParaRPr lang="en-US" sz="600" b="0" dirty="0">
                        <a:solidFill>
                          <a:srgbClr val="EB6D1E"/>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EB6D1E"/>
                          </a:solidFill>
                        </a:rPr>
                        <a:t>APR</a:t>
                      </a:r>
                      <a:endParaRPr lang="en-US" sz="600" b="0" dirty="0">
                        <a:solidFill>
                          <a:srgbClr val="EB6D1E"/>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EB6D1E"/>
                          </a:solidFill>
                        </a:rPr>
                        <a:t>MAY</a:t>
                      </a:r>
                      <a:endParaRPr lang="en-US" sz="600" b="0" dirty="0">
                        <a:solidFill>
                          <a:srgbClr val="EB6D1E"/>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EB6D1E"/>
                          </a:solidFill>
                        </a:rPr>
                        <a:t>JUN</a:t>
                      </a:r>
                      <a:endParaRPr lang="en-US" sz="600" b="0" dirty="0">
                        <a:solidFill>
                          <a:srgbClr val="EB6D1E"/>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EB6D1E"/>
                          </a:solidFill>
                        </a:rPr>
                        <a:t>JUL</a:t>
                      </a:r>
                      <a:endParaRPr lang="en-US" sz="600" b="0" dirty="0">
                        <a:solidFill>
                          <a:srgbClr val="EB6D1E"/>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EB6D1E"/>
                          </a:solidFill>
                        </a:rPr>
                        <a:t>AUG</a:t>
                      </a:r>
                      <a:endParaRPr lang="en-US" sz="600" b="0" dirty="0">
                        <a:solidFill>
                          <a:srgbClr val="EB6D1E"/>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EB6D1E"/>
                          </a:solidFill>
                        </a:rPr>
                        <a:t>SEP</a:t>
                      </a:r>
                      <a:endParaRPr lang="en-US" sz="600" b="0" dirty="0">
                        <a:solidFill>
                          <a:srgbClr val="EB6D1E"/>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EB6D1E"/>
                          </a:solidFill>
                        </a:rPr>
                        <a:t>OCT</a:t>
                      </a:r>
                      <a:endParaRPr lang="en-US" sz="600" b="0" dirty="0">
                        <a:solidFill>
                          <a:srgbClr val="EB6D1E"/>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EB6D1E"/>
                          </a:solidFill>
                        </a:rPr>
                        <a:t>NOV</a:t>
                      </a:r>
                      <a:endParaRPr lang="en-US" sz="600" b="0" dirty="0">
                        <a:solidFill>
                          <a:srgbClr val="EB6D1E"/>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noFill/>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600" b="0" dirty="0" smtClean="0">
                          <a:solidFill>
                            <a:srgbClr val="EB6D1E"/>
                          </a:solidFill>
                        </a:rPr>
                        <a:t>DEC</a:t>
                      </a:r>
                      <a:endParaRPr lang="en-US" sz="600" b="0" dirty="0">
                        <a:solidFill>
                          <a:srgbClr val="EB6D1E"/>
                        </a:solidFill>
                      </a:endParaRPr>
                    </a:p>
                  </a:txBody>
                  <a:tcPr>
                    <a:lnL w="12700" cap="flat" cmpd="sng" algn="ctr">
                      <a:solidFill>
                        <a:srgbClr val="FFFFFF"/>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mpd="sng">
                      <a:noFill/>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r>
              <a:tr h="1248620">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306BAF"/>
                      </a:solidFill>
                      <a:prstDash val="solid"/>
                      <a:round/>
                      <a:headEnd type="none" w="med" len="med"/>
                      <a:tailEnd type="none" w="med" len="med"/>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306BAF"/>
                      </a:solidFill>
                      <a:prstDash val="solid"/>
                      <a:round/>
                      <a:headEnd type="none" w="med" len="med"/>
                      <a:tailEnd type="none" w="med" len="med"/>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306BAF"/>
                      </a:solidFill>
                      <a:prstDash val="solid"/>
                      <a:round/>
                      <a:headEnd type="none" w="med" len="med"/>
                      <a:tailEnd type="none" w="med" len="med"/>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306BAF"/>
                      </a:solidFill>
                      <a:prstDash val="solid"/>
                      <a:round/>
                      <a:headEnd type="none" w="med" len="med"/>
                      <a:tailEnd type="none" w="med" len="med"/>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306BAF"/>
                      </a:solidFill>
                      <a:prstDash val="solid"/>
                      <a:round/>
                      <a:headEnd type="none" w="med" len="med"/>
                      <a:tailEnd type="none" w="med" len="med"/>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306BAF"/>
                      </a:solidFill>
                      <a:prstDash val="solid"/>
                      <a:round/>
                      <a:headEnd type="none" w="med" len="med"/>
                      <a:tailEnd type="none" w="med" len="med"/>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306BAF"/>
                      </a:solidFill>
                      <a:prstDash val="solid"/>
                      <a:round/>
                      <a:headEnd type="none" w="med" len="med"/>
                      <a:tailEnd type="none" w="med" len="med"/>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306BAF"/>
                      </a:solidFill>
                      <a:prstDash val="solid"/>
                      <a:round/>
                      <a:headEnd type="none" w="med" len="med"/>
                      <a:tailEnd type="none" w="med" len="med"/>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306BAF"/>
                      </a:solidFill>
                      <a:prstDash val="solid"/>
                      <a:round/>
                      <a:headEnd type="none" w="med" len="med"/>
                      <a:tailEnd type="none" w="med" len="med"/>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306BAF"/>
                      </a:solidFill>
                      <a:prstDash val="solid"/>
                      <a:round/>
                      <a:headEnd type="none" w="med" len="med"/>
                      <a:tailEnd type="none" w="med" len="med"/>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306BAF"/>
                      </a:solidFill>
                      <a:prstDash val="solid"/>
                      <a:round/>
                      <a:headEnd type="none" w="med" len="med"/>
                      <a:tailEnd type="none" w="med" len="med"/>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306BAF"/>
                      </a:solidFill>
                      <a:prstDash val="solid"/>
                      <a:round/>
                      <a:headEnd type="none" w="med" len="med"/>
                      <a:tailEnd type="none" w="med" len="med"/>
                    </a:lnT>
                    <a:lnB w="38100" cap="flat" cmpd="sng" algn="ctr">
                      <a:solidFill>
                        <a:srgbClr val="306BA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EB6D1E"/>
                      </a:solidFill>
                      <a:prstDash val="solid"/>
                      <a:round/>
                      <a:headEnd type="none" w="med" len="med"/>
                      <a:tailEnd type="none" w="med" len="med"/>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EB6D1E"/>
                      </a:solidFill>
                      <a:prstDash val="solid"/>
                      <a:round/>
                      <a:headEnd type="none" w="med" len="med"/>
                      <a:tailEnd type="none" w="med" len="med"/>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EB6D1E"/>
                      </a:solidFill>
                      <a:prstDash val="solid"/>
                      <a:round/>
                      <a:headEnd type="none" w="med" len="med"/>
                      <a:tailEnd type="none" w="med" len="med"/>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EB6D1E"/>
                      </a:solidFill>
                      <a:prstDash val="solid"/>
                      <a:round/>
                      <a:headEnd type="none" w="med" len="med"/>
                      <a:tailEnd type="none" w="med" len="med"/>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EB6D1E"/>
                      </a:solidFill>
                      <a:prstDash val="solid"/>
                      <a:round/>
                      <a:headEnd type="none" w="med" len="med"/>
                      <a:tailEnd type="none" w="med" len="med"/>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EB6D1E"/>
                      </a:solidFill>
                      <a:prstDash val="solid"/>
                      <a:round/>
                      <a:headEnd type="none" w="med" len="med"/>
                      <a:tailEnd type="none" w="med" len="med"/>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EB6D1E"/>
                      </a:solidFill>
                      <a:prstDash val="solid"/>
                      <a:round/>
                      <a:headEnd type="none" w="med" len="med"/>
                      <a:tailEnd type="none" w="med" len="med"/>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EB6D1E"/>
                      </a:solidFill>
                      <a:prstDash val="solid"/>
                      <a:round/>
                      <a:headEnd type="none" w="med" len="med"/>
                      <a:tailEnd type="none" w="med" len="med"/>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EB6D1E"/>
                      </a:solidFill>
                      <a:prstDash val="solid"/>
                      <a:round/>
                      <a:headEnd type="none" w="med" len="med"/>
                      <a:tailEnd type="none" w="med" len="med"/>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EB6D1E"/>
                      </a:solidFill>
                      <a:prstDash val="solid"/>
                      <a:round/>
                      <a:headEnd type="none" w="med" len="med"/>
                      <a:tailEnd type="none" w="med" len="med"/>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EB6D1E"/>
                      </a:solidFill>
                      <a:prstDash val="solid"/>
                      <a:round/>
                      <a:headEnd type="none" w="med" len="med"/>
                      <a:tailEnd type="none" w="med" len="med"/>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0" b="0" dirty="0">
                        <a:solidFill>
                          <a:srgbClr val="306BAF"/>
                        </a:solidFill>
                      </a:endParaRPr>
                    </a:p>
                  </a:txBody>
                  <a:tcPr>
                    <a:lnL w="12700" cap="flat" cmpd="sng" algn="ctr">
                      <a:solidFill>
                        <a:srgbClr val="FFFFFF"/>
                      </a:solidFill>
                      <a:prstDash val="solid"/>
                      <a:round/>
                      <a:headEnd type="none" w="med" len="med"/>
                      <a:tailEnd type="none" w="med" len="med"/>
                    </a:lnL>
                    <a:lnR w="12700" cap="flat" cmpd="sng" algn="ctr">
                      <a:solidFill>
                        <a:prstClr val="white"/>
                      </a:solidFill>
                      <a:prstDash val="solid"/>
                      <a:round/>
                      <a:headEnd type="none" w="med" len="med"/>
                      <a:tailEnd type="none" w="med" len="med"/>
                    </a:lnR>
                    <a:lnT w="38100" cap="flat" cmpd="sng" algn="ctr">
                      <a:solidFill>
                        <a:srgbClr val="EB6D1E"/>
                      </a:solidFill>
                      <a:prstDash val="solid"/>
                      <a:round/>
                      <a:headEnd type="none" w="med" len="med"/>
                      <a:tailEnd type="none" w="med" len="med"/>
                    </a:lnT>
                    <a:lnB w="38100" cap="flat" cmpd="sng" algn="ctr">
                      <a:solidFill>
                        <a:srgbClr val="EB6D1E"/>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23" name="object 74"/>
          <p:cNvSpPr txBox="1"/>
          <p:nvPr/>
        </p:nvSpPr>
        <p:spPr>
          <a:xfrm>
            <a:off x="4572000" y="4068308"/>
            <a:ext cx="830580" cy="294204"/>
          </a:xfrm>
          <a:prstGeom prst="rect">
            <a:avLst/>
          </a:prstGeom>
        </p:spPr>
        <p:txBody>
          <a:bodyPr vert="horz" wrap="square" lIns="0" tIns="0" rIns="0" bIns="0" rtlCol="0">
            <a:spAutoFit/>
          </a:bodyPr>
          <a:lstStyle/>
          <a:p>
            <a:pPr marL="34290">
              <a:lnSpc>
                <a:spcPts val="2285"/>
              </a:lnSpc>
            </a:pPr>
            <a:r>
              <a:rPr lang="en" sz="1950" spc="5" dirty="0" smtClean="0">
                <a:solidFill>
                  <a:srgbClr val="EB6D1E"/>
                </a:solidFill>
              </a:rPr>
              <a:t>201</a:t>
            </a:r>
            <a:r>
              <a:rPr lang="nl-NL" sz="1950" spc="5" dirty="0" smtClean="0">
                <a:solidFill>
                  <a:srgbClr val="EB6D1E"/>
                </a:solidFill>
              </a:rPr>
              <a:t>6</a:t>
            </a:r>
            <a:endParaRPr lang="en" sz="1200" dirty="0">
              <a:solidFill>
                <a:srgbClr val="EB6D1E"/>
              </a:solidFill>
            </a:endParaRPr>
          </a:p>
        </p:txBody>
      </p:sp>
      <p:sp>
        <p:nvSpPr>
          <p:cNvPr id="125" name="object 82"/>
          <p:cNvSpPr/>
          <p:nvPr/>
        </p:nvSpPr>
        <p:spPr>
          <a:xfrm>
            <a:off x="385993" y="4830307"/>
            <a:ext cx="3473941" cy="163754"/>
          </a:xfrm>
          <a:custGeom>
            <a:avLst/>
            <a:gdLst/>
            <a:ahLst/>
            <a:cxnLst/>
            <a:rect l="l" t="t" r="r" b="b"/>
            <a:pathLst>
              <a:path w="2863850" h="185419">
                <a:moveTo>
                  <a:pt x="0" y="0"/>
                </a:moveTo>
                <a:lnTo>
                  <a:pt x="2863646" y="0"/>
                </a:lnTo>
                <a:lnTo>
                  <a:pt x="2863646" y="185381"/>
                </a:lnTo>
                <a:lnTo>
                  <a:pt x="0" y="185381"/>
                </a:lnTo>
                <a:lnTo>
                  <a:pt x="0" y="0"/>
                </a:lnTo>
                <a:close/>
              </a:path>
            </a:pathLst>
          </a:custGeom>
          <a:solidFill>
            <a:srgbClr val="00AFEF"/>
          </a:solidFill>
        </p:spPr>
        <p:txBody>
          <a:bodyPr wrap="square" lIns="0" tIns="0" rIns="0" bIns="0" rtlCol="0"/>
          <a:lstStyle/>
          <a:p>
            <a:endParaRPr lang="en"/>
          </a:p>
        </p:txBody>
      </p:sp>
      <p:sp>
        <p:nvSpPr>
          <p:cNvPr id="124" name="object 176"/>
          <p:cNvSpPr txBox="1"/>
          <p:nvPr/>
        </p:nvSpPr>
        <p:spPr>
          <a:xfrm>
            <a:off x="457200" y="4830308"/>
            <a:ext cx="2057400" cy="138499"/>
          </a:xfrm>
          <a:prstGeom prst="rect">
            <a:avLst/>
          </a:prstGeom>
        </p:spPr>
        <p:txBody>
          <a:bodyPr vert="horz" wrap="square" lIns="0" tIns="0" rIns="0" bIns="0" rtlCol="0">
            <a:spAutoFit/>
          </a:bodyPr>
          <a:lstStyle/>
          <a:p>
            <a:pPr marL="12700">
              <a:lnSpc>
                <a:spcPct val="100000"/>
              </a:lnSpc>
            </a:pPr>
            <a:r>
              <a:rPr lang="en" sz="900" b="1" spc="20" smtClean="0"/>
              <a:t>Work Stream 1 </a:t>
            </a:r>
            <a:r>
              <a:rPr lang="en" sz="900" spc="20" smtClean="0"/>
              <a:t>Development</a:t>
            </a:r>
            <a:endParaRPr lang="en" sz="900"/>
          </a:p>
        </p:txBody>
      </p:sp>
      <p:sp>
        <p:nvSpPr>
          <p:cNvPr id="126" name="object 82"/>
          <p:cNvSpPr/>
          <p:nvPr/>
        </p:nvSpPr>
        <p:spPr>
          <a:xfrm>
            <a:off x="3884837" y="5058908"/>
            <a:ext cx="3125303" cy="156308"/>
          </a:xfrm>
          <a:custGeom>
            <a:avLst/>
            <a:gdLst/>
            <a:ahLst/>
            <a:cxnLst/>
            <a:rect l="l" t="t" r="r" b="b"/>
            <a:pathLst>
              <a:path w="2863850" h="185419">
                <a:moveTo>
                  <a:pt x="0" y="0"/>
                </a:moveTo>
                <a:lnTo>
                  <a:pt x="2863646" y="0"/>
                </a:lnTo>
                <a:lnTo>
                  <a:pt x="2863646" y="185381"/>
                </a:lnTo>
                <a:lnTo>
                  <a:pt x="0" y="185381"/>
                </a:lnTo>
                <a:lnTo>
                  <a:pt x="0" y="0"/>
                </a:lnTo>
                <a:close/>
              </a:path>
            </a:pathLst>
          </a:custGeom>
          <a:solidFill>
            <a:srgbClr val="00AFEF"/>
          </a:solidFill>
        </p:spPr>
        <p:txBody>
          <a:bodyPr wrap="square" lIns="0" tIns="0" rIns="0" bIns="0" rtlCol="0"/>
          <a:lstStyle/>
          <a:p>
            <a:endParaRPr lang="en"/>
          </a:p>
        </p:txBody>
      </p:sp>
      <p:sp>
        <p:nvSpPr>
          <p:cNvPr id="127" name="object 176"/>
          <p:cNvSpPr txBox="1"/>
          <p:nvPr/>
        </p:nvSpPr>
        <p:spPr>
          <a:xfrm>
            <a:off x="3962400" y="5058908"/>
            <a:ext cx="2057400" cy="138499"/>
          </a:xfrm>
          <a:prstGeom prst="rect">
            <a:avLst/>
          </a:prstGeom>
        </p:spPr>
        <p:txBody>
          <a:bodyPr vert="horz" wrap="square" lIns="0" tIns="0" rIns="0" bIns="0" rtlCol="0">
            <a:spAutoFit/>
          </a:bodyPr>
          <a:lstStyle/>
          <a:p>
            <a:pPr marL="12700">
              <a:lnSpc>
                <a:spcPct val="100000"/>
              </a:lnSpc>
            </a:pPr>
            <a:r>
              <a:rPr lang="en" sz="900" b="1" spc="20" smtClean="0"/>
              <a:t>Work Stream 1 </a:t>
            </a:r>
            <a:r>
              <a:rPr lang="en" sz="900" spc="20" smtClean="0"/>
              <a:t>Implementation</a:t>
            </a:r>
            <a:endParaRPr lang="en" sz="900"/>
          </a:p>
        </p:txBody>
      </p:sp>
      <p:sp>
        <p:nvSpPr>
          <p:cNvPr id="130" name="object 82"/>
          <p:cNvSpPr/>
          <p:nvPr/>
        </p:nvSpPr>
        <p:spPr>
          <a:xfrm>
            <a:off x="3884838" y="5287508"/>
            <a:ext cx="3125303" cy="156308"/>
          </a:xfrm>
          <a:custGeom>
            <a:avLst/>
            <a:gdLst/>
            <a:ahLst/>
            <a:cxnLst/>
            <a:rect l="l" t="t" r="r" b="b"/>
            <a:pathLst>
              <a:path w="2863850" h="185419">
                <a:moveTo>
                  <a:pt x="0" y="0"/>
                </a:moveTo>
                <a:lnTo>
                  <a:pt x="2863646" y="0"/>
                </a:lnTo>
                <a:lnTo>
                  <a:pt x="2863646" y="185381"/>
                </a:lnTo>
                <a:lnTo>
                  <a:pt x="0" y="185381"/>
                </a:lnTo>
                <a:lnTo>
                  <a:pt x="0" y="0"/>
                </a:lnTo>
                <a:close/>
              </a:path>
            </a:pathLst>
          </a:custGeom>
          <a:solidFill>
            <a:srgbClr val="FFC000"/>
          </a:solidFill>
        </p:spPr>
        <p:txBody>
          <a:bodyPr wrap="square" lIns="0" tIns="0" rIns="0" bIns="0" rtlCol="0"/>
          <a:lstStyle/>
          <a:p>
            <a:endParaRPr lang="en"/>
          </a:p>
        </p:txBody>
      </p:sp>
      <p:sp>
        <p:nvSpPr>
          <p:cNvPr id="131" name="object 176"/>
          <p:cNvSpPr txBox="1"/>
          <p:nvPr/>
        </p:nvSpPr>
        <p:spPr>
          <a:xfrm>
            <a:off x="3962400" y="5287508"/>
            <a:ext cx="2057400" cy="138499"/>
          </a:xfrm>
          <a:prstGeom prst="rect">
            <a:avLst/>
          </a:prstGeom>
        </p:spPr>
        <p:txBody>
          <a:bodyPr vert="horz" wrap="square" lIns="0" tIns="0" rIns="0" bIns="0" rtlCol="0">
            <a:spAutoFit/>
          </a:bodyPr>
          <a:lstStyle/>
          <a:p>
            <a:pPr marL="12700">
              <a:lnSpc>
                <a:spcPct val="100000"/>
              </a:lnSpc>
            </a:pPr>
            <a:r>
              <a:rPr lang="en" sz="900" b="1" spc="20" smtClean="0"/>
              <a:t>Work Stream 2 </a:t>
            </a:r>
            <a:r>
              <a:rPr lang="en" sz="900" spc="20" smtClean="0"/>
              <a:t>Development</a:t>
            </a:r>
            <a:endParaRPr lang="en" sz="900"/>
          </a:p>
        </p:txBody>
      </p:sp>
      <p:sp>
        <p:nvSpPr>
          <p:cNvPr id="132" name="object 82"/>
          <p:cNvSpPr/>
          <p:nvPr/>
        </p:nvSpPr>
        <p:spPr>
          <a:xfrm flipH="1">
            <a:off x="7022592" y="5516108"/>
            <a:ext cx="1892612" cy="156308"/>
          </a:xfrm>
          <a:custGeom>
            <a:avLst/>
            <a:gdLst/>
            <a:ahLst/>
            <a:cxnLst/>
            <a:rect l="l" t="t" r="r" b="b"/>
            <a:pathLst>
              <a:path w="2863850" h="185419">
                <a:moveTo>
                  <a:pt x="0" y="0"/>
                </a:moveTo>
                <a:lnTo>
                  <a:pt x="2863646" y="0"/>
                </a:lnTo>
                <a:lnTo>
                  <a:pt x="2863646" y="185381"/>
                </a:lnTo>
                <a:lnTo>
                  <a:pt x="0" y="185381"/>
                </a:lnTo>
                <a:lnTo>
                  <a:pt x="0" y="0"/>
                </a:lnTo>
                <a:close/>
              </a:path>
            </a:pathLst>
          </a:custGeom>
          <a:solidFill>
            <a:srgbClr val="FFC000"/>
          </a:solidFill>
        </p:spPr>
        <p:txBody>
          <a:bodyPr wrap="square" lIns="0" tIns="0" rIns="0" bIns="0" rtlCol="0"/>
          <a:lstStyle/>
          <a:p>
            <a:endParaRPr lang="en"/>
          </a:p>
        </p:txBody>
      </p:sp>
      <p:sp>
        <p:nvSpPr>
          <p:cNvPr id="133" name="object 176"/>
          <p:cNvSpPr txBox="1"/>
          <p:nvPr/>
        </p:nvSpPr>
        <p:spPr>
          <a:xfrm>
            <a:off x="7086600" y="5516108"/>
            <a:ext cx="1752600" cy="138499"/>
          </a:xfrm>
          <a:prstGeom prst="rect">
            <a:avLst/>
          </a:prstGeom>
        </p:spPr>
        <p:txBody>
          <a:bodyPr vert="horz" wrap="square" lIns="0" tIns="0" rIns="0" bIns="0" rtlCol="0">
            <a:spAutoFit/>
          </a:bodyPr>
          <a:lstStyle/>
          <a:p>
            <a:pPr marL="12700">
              <a:lnSpc>
                <a:spcPct val="100000"/>
              </a:lnSpc>
            </a:pPr>
            <a:r>
              <a:rPr lang="en" sz="900" b="1" spc="20" smtClean="0"/>
              <a:t>Work Stream 2 </a:t>
            </a:r>
            <a:r>
              <a:rPr lang="en" sz="900" spc="20" smtClean="0"/>
              <a:t>Implementation</a:t>
            </a:r>
            <a:endParaRPr lang="en" sz="900"/>
          </a:p>
        </p:txBody>
      </p:sp>
      <p:sp>
        <p:nvSpPr>
          <p:cNvPr id="22" name="object 19"/>
          <p:cNvSpPr txBox="1">
            <a:spLocks/>
          </p:cNvSpPr>
          <p:nvPr/>
        </p:nvSpPr>
        <p:spPr>
          <a:xfrm>
            <a:off x="275252" y="6415298"/>
            <a:ext cx="5068570" cy="139700"/>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900" b="0" i="0" u="none" strike="noStrike" cap="none" baseline="0">
                <a:solidFill>
                  <a:srgbClr val="064263"/>
                </a:solidFill>
                <a:latin typeface="Helvetica Neue"/>
                <a:ea typeface="Arial"/>
                <a:cs typeface="Helvetica Neue"/>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a:lstStyle>
          <a:p>
            <a:pPr marL="12700"/>
            <a:r>
              <a:rPr lang="en" smtClean="0">
                <a:latin typeface="Arial"/>
                <a:cs typeface="Arial"/>
              </a:rPr>
              <a:t>C</a:t>
            </a:r>
            <a:r>
              <a:rPr lang="en" spc="-20" smtClean="0">
                <a:latin typeface="Arial"/>
                <a:cs typeface="Arial"/>
              </a:rPr>
              <a:t>r</a:t>
            </a:r>
            <a:r>
              <a:rPr lang="en" smtClean="0">
                <a:latin typeface="Arial"/>
                <a:cs typeface="Arial"/>
              </a:rPr>
              <a:t>oss Community </a:t>
            </a:r>
            <a:r>
              <a:rPr lang="en" spc="-55" smtClean="0">
                <a:latin typeface="Arial"/>
                <a:cs typeface="Arial"/>
              </a:rPr>
              <a:t>W</a:t>
            </a:r>
            <a:r>
              <a:rPr lang="en" smtClean="0">
                <a:latin typeface="Arial"/>
                <a:cs typeface="Arial"/>
              </a:rPr>
              <a:t>orking G</a:t>
            </a:r>
            <a:r>
              <a:rPr lang="en" spc="-20" smtClean="0">
                <a:latin typeface="Arial"/>
                <a:cs typeface="Arial"/>
              </a:rPr>
              <a:t>r</a:t>
            </a:r>
            <a:r>
              <a:rPr lang="en" smtClean="0">
                <a:latin typeface="Arial"/>
                <a:cs typeface="Arial"/>
              </a:rPr>
              <a:t>oup (CCWG) Accountability Initial Draft P</a:t>
            </a:r>
            <a:r>
              <a:rPr lang="en" spc="-20" smtClean="0">
                <a:latin typeface="Arial"/>
                <a:cs typeface="Arial"/>
              </a:rPr>
              <a:t>r</a:t>
            </a:r>
            <a:r>
              <a:rPr lang="en" smtClean="0">
                <a:latin typeface="Arial"/>
                <a:cs typeface="Arial"/>
              </a:rPr>
              <a:t>oposal for Public Comment</a:t>
            </a:r>
            <a:endParaRPr lang="en">
              <a:latin typeface="Arial"/>
              <a:cs typeface="Arial"/>
            </a:endParaRPr>
          </a:p>
        </p:txBody>
      </p:sp>
      <p:sp>
        <p:nvSpPr>
          <p:cNvPr id="23" name="Shape 194"/>
          <p:cNvSpPr txBox="1">
            <a:spLocks/>
          </p:cNvSpPr>
          <p:nvPr/>
        </p:nvSpPr>
        <p:spPr>
          <a:xfrm>
            <a:off x="8739496" y="6415298"/>
            <a:ext cx="178500" cy="139799"/>
          </a:xfrm>
          <a:prstGeom prst="rect">
            <a:avLst/>
          </a:prstGeom>
          <a:noFill/>
          <a:ln>
            <a:noFill/>
          </a:ln>
        </p:spPr>
        <p:txBody>
          <a:bodyPr lIns="0" tIns="0" rIns="0" bIns="0" anchor="t" anchorCtr="0">
            <a:noAutofit/>
          </a:bodyPr>
          <a:lstStyle>
            <a:defPPr marR="0" algn="l" rtl="0">
              <a:lnSpc>
                <a:spcPct val="100000"/>
              </a:lnSpc>
              <a:spcBef>
                <a:spcPts val="0"/>
              </a:spcBef>
              <a:spcAft>
                <a:spcPts val="0"/>
              </a:spcAft>
            </a:defPPr>
            <a:lvl1pPr marR="0" algn="r" rtl="0">
              <a:lnSpc>
                <a:spcPct val="100000"/>
              </a:lnSpc>
              <a:spcBef>
                <a:spcPts val="0"/>
              </a:spcBef>
              <a:spcAft>
                <a:spcPts val="0"/>
              </a:spcAft>
              <a:buNone/>
              <a:defRPr sz="1300" b="0" i="0" u="none" strike="noStrike" cap="none" baseline="0">
                <a:solidFill>
                  <a:schemeClr val="dk1"/>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a:lstStyle>
          <a:p>
            <a:pPr marL="25400" algn="l">
              <a:buSzPct val="25000"/>
            </a:pPr>
            <a:fld id="{00000000-1234-1234-1234-123412341234}" type="slidenum">
              <a:rPr lang="en" sz="900" smtClean="0">
                <a:solidFill>
                  <a:schemeClr val="lt1"/>
                </a:solidFill>
                <a:ea typeface="Helvetica Neue"/>
                <a:sym typeface="Helvetica Neue"/>
              </a:rPr>
              <a:pPr marL="25400" algn="l">
                <a:buSzPct val="25000"/>
              </a:pPr>
              <a:t>15</a:t>
            </a:fld>
            <a:endParaRPr lang="en" sz="900">
              <a:solidFill>
                <a:schemeClr val="lt1"/>
              </a:solidFill>
              <a:ea typeface="Helvetica Neue"/>
              <a:sym typeface="Helvetica Neue"/>
            </a:endParaRPr>
          </a:p>
        </p:txBody>
      </p:sp>
      <p:sp>
        <p:nvSpPr>
          <p:cNvPr id="24" name="Tekstvak 23"/>
          <p:cNvSpPr txBox="1"/>
          <p:nvPr/>
        </p:nvSpPr>
        <p:spPr>
          <a:xfrm>
            <a:off x="228600" y="835192"/>
            <a:ext cx="8195410" cy="954107"/>
          </a:xfrm>
          <a:prstGeom prst="rect">
            <a:avLst/>
          </a:prstGeom>
          <a:noFill/>
        </p:spPr>
        <p:txBody>
          <a:bodyPr wrap="square" rtlCol="0">
            <a:spAutoFit/>
          </a:bodyPr>
          <a:lstStyle/>
          <a:p>
            <a:r>
              <a:rPr lang="en" dirty="0">
                <a:solidFill>
                  <a:srgbClr val="4F81BD"/>
                </a:solidFill>
              </a:rPr>
              <a:t>Work Stream 1 changes </a:t>
            </a:r>
            <a:r>
              <a:rPr lang="en" b="1" dirty="0">
                <a:solidFill>
                  <a:srgbClr val="4F81BD"/>
                </a:solidFill>
              </a:rPr>
              <a:t>must be implemented or committed to before any transition of IANA Stewardship from NTIA can occur</a:t>
            </a:r>
            <a:r>
              <a:rPr lang="en" dirty="0">
                <a:solidFill>
                  <a:srgbClr val="4F81BD"/>
                </a:solidFill>
              </a:rPr>
              <a:t>. The CCWG-Accountability roughly estimates nine months for </a:t>
            </a:r>
            <a:r>
              <a:rPr lang="en" dirty="0" smtClean="0">
                <a:solidFill>
                  <a:srgbClr val="4F81BD"/>
                </a:solidFill>
              </a:rPr>
              <a:t>implementation</a:t>
            </a:r>
            <a:r>
              <a:rPr lang="en-US" dirty="0" smtClean="0">
                <a:solidFill>
                  <a:srgbClr val="4F81BD"/>
                </a:solidFill>
              </a:rPr>
              <a:t>,</a:t>
            </a:r>
            <a:r>
              <a:rPr lang="en" dirty="0" smtClean="0">
                <a:solidFill>
                  <a:srgbClr val="4F81BD"/>
                </a:solidFill>
              </a:rPr>
              <a:t> </a:t>
            </a:r>
            <a:r>
              <a:rPr lang="en" dirty="0">
                <a:solidFill>
                  <a:srgbClr val="4F81BD"/>
                </a:solidFill>
              </a:rPr>
              <a:t>understanding that several tracks of effort and change will be required, </a:t>
            </a:r>
            <a:r>
              <a:rPr lang="en-US" dirty="0" smtClean="0">
                <a:solidFill>
                  <a:srgbClr val="4F81BD"/>
                </a:solidFill>
              </a:rPr>
              <a:t>with some requiring m</a:t>
            </a:r>
            <a:r>
              <a:rPr lang="en" dirty="0" smtClean="0">
                <a:solidFill>
                  <a:srgbClr val="4F81BD"/>
                </a:solidFill>
              </a:rPr>
              <a:t>ultiple </a:t>
            </a:r>
            <a:r>
              <a:rPr lang="en" dirty="0">
                <a:solidFill>
                  <a:srgbClr val="4F81BD"/>
                </a:solidFill>
              </a:rPr>
              <a:t>public comment periods. </a:t>
            </a:r>
          </a:p>
        </p:txBody>
      </p:sp>
      <p:sp>
        <p:nvSpPr>
          <p:cNvPr id="26" name="TextBox 25"/>
          <p:cNvSpPr txBox="1"/>
          <p:nvPr/>
        </p:nvSpPr>
        <p:spPr>
          <a:xfrm>
            <a:off x="5945316" y="3253444"/>
            <a:ext cx="2970084" cy="57708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smtClean="0"/>
              <a:t>Lawyers’ Comment:  Aren’t some of the </a:t>
            </a:r>
            <a:r>
              <a:rPr lang="en-US" sz="1050" dirty="0" err="1" smtClean="0"/>
              <a:t>AoCs</a:t>
            </a:r>
            <a:r>
              <a:rPr lang="en-US" sz="1050" dirty="0" smtClean="0"/>
              <a:t> to be incorporated into the Bylaws, not just the reviews?</a:t>
            </a:r>
            <a:endParaRPr lang="en-US" sz="1050" dirty="0"/>
          </a:p>
        </p:txBody>
      </p:sp>
    </p:spTree>
    <p:extLst>
      <p:ext uri="{BB962C8B-B14F-4D97-AF65-F5344CB8AC3E}">
        <p14:creationId xmlns:p14="http://schemas.microsoft.com/office/powerpoint/2010/main" xmlns="" val="14335895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p:nvPr/>
        </p:nvSpPr>
        <p:spPr>
          <a:xfrm>
            <a:off x="8423998" y="6377394"/>
            <a:ext cx="504190" cy="216535"/>
          </a:xfrm>
          <a:custGeom>
            <a:avLst/>
            <a:gdLst/>
            <a:ahLst/>
            <a:cxnLst/>
            <a:rect l="l" t="t" r="r" b="b"/>
            <a:pathLst>
              <a:path w="504190" h="216534">
                <a:moveTo>
                  <a:pt x="0" y="216001"/>
                </a:moveTo>
                <a:lnTo>
                  <a:pt x="503999" y="216001"/>
                </a:lnTo>
                <a:lnTo>
                  <a:pt x="503999" y="0"/>
                </a:lnTo>
                <a:lnTo>
                  <a:pt x="0" y="0"/>
                </a:lnTo>
                <a:lnTo>
                  <a:pt x="0" y="216001"/>
                </a:lnTo>
                <a:close/>
              </a:path>
            </a:pathLst>
          </a:custGeom>
          <a:solidFill>
            <a:srgbClr val="064263"/>
          </a:solidFill>
        </p:spPr>
        <p:txBody>
          <a:bodyPr wrap="square" lIns="0" tIns="0" rIns="0" bIns="0" rtlCol="0"/>
          <a:lstStyle/>
          <a:p>
            <a:endParaRPr lang="en"/>
          </a:p>
        </p:txBody>
      </p:sp>
      <p:sp>
        <p:nvSpPr>
          <p:cNvPr id="7" name="object 7"/>
          <p:cNvSpPr/>
          <p:nvPr/>
        </p:nvSpPr>
        <p:spPr>
          <a:xfrm>
            <a:off x="216001" y="6377394"/>
            <a:ext cx="8208009" cy="216535"/>
          </a:xfrm>
          <a:custGeom>
            <a:avLst/>
            <a:gdLst/>
            <a:ahLst/>
            <a:cxnLst/>
            <a:rect l="l" t="t" r="r" b="b"/>
            <a:pathLst>
              <a:path w="8208009" h="216534">
                <a:moveTo>
                  <a:pt x="0" y="216001"/>
                </a:moveTo>
                <a:lnTo>
                  <a:pt x="8207997" y="216001"/>
                </a:lnTo>
                <a:lnTo>
                  <a:pt x="8207997" y="0"/>
                </a:lnTo>
                <a:lnTo>
                  <a:pt x="0" y="0"/>
                </a:lnTo>
                <a:lnTo>
                  <a:pt x="0" y="216001"/>
                </a:lnTo>
                <a:close/>
              </a:path>
            </a:pathLst>
          </a:custGeom>
          <a:solidFill>
            <a:srgbClr val="BBBDC0"/>
          </a:solidFill>
        </p:spPr>
        <p:txBody>
          <a:bodyPr wrap="square" lIns="0" tIns="0" rIns="0" bIns="0" rtlCol="0"/>
          <a:lstStyle/>
          <a:p>
            <a:endParaRPr lang="en"/>
          </a:p>
        </p:txBody>
      </p:sp>
      <p:sp>
        <p:nvSpPr>
          <p:cNvPr id="8" name="object 8"/>
          <p:cNvSpPr txBox="1">
            <a:spLocks noGrp="1"/>
          </p:cNvSpPr>
          <p:nvPr>
            <p:ph type="title"/>
          </p:nvPr>
        </p:nvSpPr>
        <p:spPr>
          <a:xfrm>
            <a:off x="275300" y="228600"/>
            <a:ext cx="8593399" cy="369332"/>
          </a:xfrm>
          <a:prstGeom prst="rect">
            <a:avLst/>
          </a:prstGeom>
        </p:spPr>
        <p:txBody>
          <a:bodyPr vert="horz" wrap="square" lIns="0" tIns="0" rIns="0" bIns="0" rtlCol="0">
            <a:spAutoFit/>
          </a:bodyPr>
          <a:lstStyle/>
          <a:p>
            <a:pPr marL="12700">
              <a:lnSpc>
                <a:spcPct val="100000"/>
              </a:lnSpc>
            </a:pPr>
            <a:r>
              <a:rPr lang="en" smtClean="0">
                <a:latin typeface="Arial"/>
                <a:cs typeface="Arial"/>
              </a:rPr>
              <a:t>Linkage with the CWG-Stewardship</a:t>
            </a:r>
            <a:endParaRPr lang="en">
              <a:latin typeface="Arial"/>
              <a:cs typeface="Arial"/>
            </a:endParaRPr>
          </a:p>
        </p:txBody>
      </p:sp>
      <p:sp>
        <p:nvSpPr>
          <p:cNvPr id="9" name="object 9"/>
          <p:cNvSpPr/>
          <p:nvPr/>
        </p:nvSpPr>
        <p:spPr>
          <a:xfrm>
            <a:off x="216001" y="653402"/>
            <a:ext cx="8712200" cy="72390"/>
          </a:xfrm>
          <a:custGeom>
            <a:avLst/>
            <a:gdLst/>
            <a:ahLst/>
            <a:cxnLst/>
            <a:rect l="l" t="t" r="r" b="b"/>
            <a:pathLst>
              <a:path w="8712200" h="72390">
                <a:moveTo>
                  <a:pt x="8711996" y="71996"/>
                </a:moveTo>
                <a:lnTo>
                  <a:pt x="0" y="71996"/>
                </a:lnTo>
                <a:lnTo>
                  <a:pt x="0" y="0"/>
                </a:lnTo>
                <a:lnTo>
                  <a:pt x="8711996" y="0"/>
                </a:lnTo>
                <a:lnTo>
                  <a:pt x="8711996" y="71996"/>
                </a:lnTo>
                <a:close/>
              </a:path>
            </a:pathLst>
          </a:custGeom>
          <a:solidFill>
            <a:srgbClr val="064263"/>
          </a:solidFill>
        </p:spPr>
        <p:txBody>
          <a:bodyPr wrap="square" lIns="0" tIns="0" rIns="0" bIns="0" rtlCol="0"/>
          <a:lstStyle/>
          <a:p>
            <a:endParaRPr lang="en"/>
          </a:p>
        </p:txBody>
      </p:sp>
      <p:sp>
        <p:nvSpPr>
          <p:cNvPr id="19" name="object 19"/>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lang="en" smtClean="0">
                <a:latin typeface="Arial"/>
                <a:cs typeface="Arial"/>
              </a:rPr>
              <a:t>C</a:t>
            </a:r>
            <a:r>
              <a:rPr lang="en" spc="-20" smtClean="0">
                <a:latin typeface="Arial"/>
                <a:cs typeface="Arial"/>
              </a:rPr>
              <a:t>r</a:t>
            </a:r>
            <a:r>
              <a:rPr lang="en" smtClean="0">
                <a:latin typeface="Arial"/>
                <a:cs typeface="Arial"/>
              </a:rPr>
              <a:t>oss Community </a:t>
            </a:r>
            <a:r>
              <a:rPr lang="en" spc="-55" smtClean="0">
                <a:latin typeface="Arial"/>
                <a:cs typeface="Arial"/>
              </a:rPr>
              <a:t>W</a:t>
            </a:r>
            <a:r>
              <a:rPr lang="en" smtClean="0">
                <a:latin typeface="Arial"/>
                <a:cs typeface="Arial"/>
              </a:rPr>
              <a:t>orking G</a:t>
            </a:r>
            <a:r>
              <a:rPr lang="en" spc="-20" smtClean="0">
                <a:latin typeface="Arial"/>
                <a:cs typeface="Arial"/>
              </a:rPr>
              <a:t>r</a:t>
            </a:r>
            <a:r>
              <a:rPr lang="en" smtClean="0">
                <a:latin typeface="Arial"/>
                <a:cs typeface="Arial"/>
              </a:rPr>
              <a:t>oup (CCWG) Accountability Initial Draft P</a:t>
            </a:r>
            <a:r>
              <a:rPr lang="en" spc="-20" smtClean="0">
                <a:latin typeface="Arial"/>
                <a:cs typeface="Arial"/>
              </a:rPr>
              <a:t>r</a:t>
            </a:r>
            <a:r>
              <a:rPr lang="en" smtClean="0">
                <a:latin typeface="Arial"/>
                <a:cs typeface="Arial"/>
              </a:rPr>
              <a:t>oposal for Public Comment</a:t>
            </a:r>
            <a:endParaRPr lang="en">
              <a:latin typeface="Arial"/>
              <a:cs typeface="Arial"/>
            </a:endParaRPr>
          </a:p>
        </p:txBody>
      </p:sp>
      <p:sp>
        <p:nvSpPr>
          <p:cNvPr id="21" name="Slide Number Placeholder 20"/>
          <p:cNvSpPr>
            <a:spLocks noGrp="1"/>
          </p:cNvSpPr>
          <p:nvPr>
            <p:ph type="sldNum" sz="quarter" idx="7"/>
          </p:nvPr>
        </p:nvSpPr>
        <p:spPr/>
        <p:txBody>
          <a:bodyPr/>
          <a:lstStyle/>
          <a:p>
            <a:pPr marL="25400">
              <a:lnSpc>
                <a:spcPct val="100000"/>
              </a:lnSpc>
            </a:pPr>
            <a:fld id="{81D60167-4931-47E6-BA6A-407CBD079E47}" type="slidenum">
              <a:rPr lang="en" smtClean="0">
                <a:latin typeface="Arial"/>
                <a:cs typeface="Arial"/>
              </a:rPr>
              <a:pPr marL="25400">
                <a:lnSpc>
                  <a:spcPct val="100000"/>
                </a:lnSpc>
              </a:pPr>
              <a:t>16</a:t>
            </a:fld>
            <a:endParaRPr lang="en">
              <a:latin typeface="Arial"/>
              <a:cs typeface="Arial"/>
            </a:endParaRPr>
          </a:p>
        </p:txBody>
      </p:sp>
      <p:sp>
        <p:nvSpPr>
          <p:cNvPr id="23" name="object 2"/>
          <p:cNvSpPr/>
          <p:nvPr/>
        </p:nvSpPr>
        <p:spPr>
          <a:xfrm>
            <a:off x="228600" y="2438400"/>
            <a:ext cx="8686800" cy="685800"/>
          </a:xfrm>
          <a:custGeom>
            <a:avLst/>
            <a:gdLst/>
            <a:ahLst/>
            <a:cxnLst/>
            <a:rect l="l" t="t" r="r" b="b"/>
            <a:pathLst>
              <a:path w="4284345" h="2520315">
                <a:moveTo>
                  <a:pt x="4284002" y="2519997"/>
                </a:moveTo>
                <a:lnTo>
                  <a:pt x="0" y="2519997"/>
                </a:lnTo>
                <a:lnTo>
                  <a:pt x="0" y="0"/>
                </a:lnTo>
                <a:lnTo>
                  <a:pt x="4284002" y="0"/>
                </a:lnTo>
                <a:lnTo>
                  <a:pt x="4284002" y="2519997"/>
                </a:lnTo>
                <a:close/>
              </a:path>
            </a:pathLst>
          </a:custGeom>
          <a:solidFill>
            <a:srgbClr val="DAE6F5"/>
          </a:solidFill>
        </p:spPr>
        <p:txBody>
          <a:bodyPr wrap="square" lIns="0" tIns="0" rIns="0" bIns="0" rtlCol="0"/>
          <a:lstStyle/>
          <a:p>
            <a:endParaRPr lang="en"/>
          </a:p>
        </p:txBody>
      </p:sp>
      <p:sp>
        <p:nvSpPr>
          <p:cNvPr id="24" name="object 2"/>
          <p:cNvSpPr/>
          <p:nvPr/>
        </p:nvSpPr>
        <p:spPr>
          <a:xfrm>
            <a:off x="228600" y="3200400"/>
            <a:ext cx="8686800" cy="685800"/>
          </a:xfrm>
          <a:custGeom>
            <a:avLst/>
            <a:gdLst/>
            <a:ahLst/>
            <a:cxnLst/>
            <a:rect l="l" t="t" r="r" b="b"/>
            <a:pathLst>
              <a:path w="4284345" h="2520315">
                <a:moveTo>
                  <a:pt x="4284002" y="2519997"/>
                </a:moveTo>
                <a:lnTo>
                  <a:pt x="0" y="2519997"/>
                </a:lnTo>
                <a:lnTo>
                  <a:pt x="0" y="0"/>
                </a:lnTo>
                <a:lnTo>
                  <a:pt x="4284002" y="0"/>
                </a:lnTo>
                <a:lnTo>
                  <a:pt x="4284002" y="2519997"/>
                </a:lnTo>
                <a:close/>
              </a:path>
            </a:pathLst>
          </a:custGeom>
          <a:solidFill>
            <a:srgbClr val="DAE6F5"/>
          </a:solidFill>
        </p:spPr>
        <p:txBody>
          <a:bodyPr wrap="square" lIns="0" tIns="0" rIns="0" bIns="0" rtlCol="0"/>
          <a:lstStyle/>
          <a:p>
            <a:endParaRPr lang="en"/>
          </a:p>
        </p:txBody>
      </p:sp>
      <p:sp>
        <p:nvSpPr>
          <p:cNvPr id="25" name="object 2"/>
          <p:cNvSpPr/>
          <p:nvPr/>
        </p:nvSpPr>
        <p:spPr>
          <a:xfrm>
            <a:off x="228600" y="3962400"/>
            <a:ext cx="8686800" cy="685800"/>
          </a:xfrm>
          <a:custGeom>
            <a:avLst/>
            <a:gdLst/>
            <a:ahLst/>
            <a:cxnLst/>
            <a:rect l="l" t="t" r="r" b="b"/>
            <a:pathLst>
              <a:path w="4284345" h="2520315">
                <a:moveTo>
                  <a:pt x="4284002" y="2519997"/>
                </a:moveTo>
                <a:lnTo>
                  <a:pt x="0" y="2519997"/>
                </a:lnTo>
                <a:lnTo>
                  <a:pt x="0" y="0"/>
                </a:lnTo>
                <a:lnTo>
                  <a:pt x="4284002" y="0"/>
                </a:lnTo>
                <a:lnTo>
                  <a:pt x="4284002" y="2519997"/>
                </a:lnTo>
                <a:close/>
              </a:path>
            </a:pathLst>
          </a:custGeom>
          <a:solidFill>
            <a:srgbClr val="DAE6F5"/>
          </a:solidFill>
        </p:spPr>
        <p:txBody>
          <a:bodyPr wrap="square" lIns="0" tIns="0" rIns="0" bIns="0" rtlCol="0"/>
          <a:lstStyle/>
          <a:p>
            <a:endParaRPr lang="en"/>
          </a:p>
        </p:txBody>
      </p:sp>
      <p:sp>
        <p:nvSpPr>
          <p:cNvPr id="26" name="object 2"/>
          <p:cNvSpPr/>
          <p:nvPr/>
        </p:nvSpPr>
        <p:spPr>
          <a:xfrm>
            <a:off x="228600" y="4724400"/>
            <a:ext cx="8686800" cy="914400"/>
          </a:xfrm>
          <a:custGeom>
            <a:avLst/>
            <a:gdLst/>
            <a:ahLst/>
            <a:cxnLst/>
            <a:rect l="l" t="t" r="r" b="b"/>
            <a:pathLst>
              <a:path w="4284345" h="2520315">
                <a:moveTo>
                  <a:pt x="4284002" y="2519997"/>
                </a:moveTo>
                <a:lnTo>
                  <a:pt x="0" y="2519997"/>
                </a:lnTo>
                <a:lnTo>
                  <a:pt x="0" y="0"/>
                </a:lnTo>
                <a:lnTo>
                  <a:pt x="4284002" y="0"/>
                </a:lnTo>
                <a:lnTo>
                  <a:pt x="4284002" y="2519997"/>
                </a:lnTo>
                <a:close/>
              </a:path>
            </a:pathLst>
          </a:custGeom>
          <a:solidFill>
            <a:srgbClr val="DAE6F5"/>
          </a:solidFill>
        </p:spPr>
        <p:txBody>
          <a:bodyPr wrap="square" lIns="0" tIns="0" rIns="0" bIns="0" rtlCol="0"/>
          <a:lstStyle/>
          <a:p>
            <a:endParaRPr lang="en"/>
          </a:p>
        </p:txBody>
      </p:sp>
      <p:sp>
        <p:nvSpPr>
          <p:cNvPr id="28" name="Tekstvak 27"/>
          <p:cNvSpPr txBox="1"/>
          <p:nvPr/>
        </p:nvSpPr>
        <p:spPr>
          <a:xfrm>
            <a:off x="1295400" y="2438400"/>
            <a:ext cx="7315200" cy="646331"/>
          </a:xfrm>
          <a:prstGeom prst="rect">
            <a:avLst/>
          </a:prstGeom>
          <a:noFill/>
        </p:spPr>
        <p:txBody>
          <a:bodyPr wrap="square" rtlCol="0">
            <a:spAutoFit/>
          </a:bodyPr>
          <a:lstStyle/>
          <a:p>
            <a:r>
              <a:rPr lang="en" sz="1200" b="1" dirty="0" smtClean="0"/>
              <a:t>ICANN Budget </a:t>
            </a:r>
          </a:p>
          <a:p>
            <a:r>
              <a:rPr lang="en" sz="1200" dirty="0" smtClean="0"/>
              <a:t>CWG requested transparency around cost allocation in relation to the IANA functions, and supported the CCWG's proposal for the community to have the power </a:t>
            </a:r>
            <a:r>
              <a:rPr lang="en-US" sz="1200" dirty="0" smtClean="0"/>
              <a:t>to </a:t>
            </a:r>
            <a:r>
              <a:rPr lang="en" sz="1200" dirty="0" smtClean="0"/>
              <a:t>review and reject the ICANN budget.</a:t>
            </a:r>
            <a:endParaRPr lang="en" sz="1200" dirty="0"/>
          </a:p>
        </p:txBody>
      </p:sp>
      <p:sp>
        <p:nvSpPr>
          <p:cNvPr id="29" name="Tekstvak 28"/>
          <p:cNvSpPr txBox="1"/>
          <p:nvPr/>
        </p:nvSpPr>
        <p:spPr>
          <a:xfrm>
            <a:off x="1295400" y="3200400"/>
            <a:ext cx="7315200" cy="646331"/>
          </a:xfrm>
          <a:prstGeom prst="rect">
            <a:avLst/>
          </a:prstGeom>
          <a:noFill/>
        </p:spPr>
        <p:txBody>
          <a:bodyPr wrap="square" rtlCol="0">
            <a:spAutoFit/>
          </a:bodyPr>
          <a:lstStyle/>
          <a:p>
            <a:r>
              <a:rPr lang="en" sz="1200" b="1" smtClean="0"/>
              <a:t>Community empowerment mechanisms</a:t>
            </a:r>
          </a:p>
          <a:p>
            <a:r>
              <a:rPr lang="en" sz="1200" smtClean="0"/>
              <a:t>CWG noted it will be relying on the community empowerment and accountability mechanisms, particularly the ability to review ICANN Board decisions.</a:t>
            </a:r>
            <a:endParaRPr lang="en" sz="1200"/>
          </a:p>
        </p:txBody>
      </p:sp>
      <p:sp>
        <p:nvSpPr>
          <p:cNvPr id="30" name="Tekstvak 29"/>
          <p:cNvSpPr txBox="1"/>
          <p:nvPr/>
        </p:nvSpPr>
        <p:spPr>
          <a:xfrm>
            <a:off x="1295400" y="3962400"/>
            <a:ext cx="7315200" cy="646331"/>
          </a:xfrm>
          <a:prstGeom prst="rect">
            <a:avLst/>
          </a:prstGeom>
          <a:noFill/>
        </p:spPr>
        <p:txBody>
          <a:bodyPr wrap="square" rtlCol="0">
            <a:spAutoFit/>
          </a:bodyPr>
          <a:lstStyle/>
          <a:p>
            <a:r>
              <a:rPr lang="en" sz="1200" b="1" smtClean="0"/>
              <a:t>Review and redress mechanisms</a:t>
            </a:r>
          </a:p>
          <a:p>
            <a:r>
              <a:rPr lang="en" sz="1200" smtClean="0"/>
              <a:t>CCWG-Accountability has recommended the CWG's proposed IANA review function be brought into the ICANN bylaws as a fundamental bylaw.</a:t>
            </a:r>
            <a:endParaRPr lang="en" sz="1200"/>
          </a:p>
        </p:txBody>
      </p:sp>
      <p:sp>
        <p:nvSpPr>
          <p:cNvPr id="31" name="Tekstvak 30"/>
          <p:cNvSpPr txBox="1"/>
          <p:nvPr/>
        </p:nvSpPr>
        <p:spPr>
          <a:xfrm>
            <a:off x="1295400" y="4724400"/>
            <a:ext cx="7315200" cy="830997"/>
          </a:xfrm>
          <a:prstGeom prst="rect">
            <a:avLst/>
          </a:prstGeom>
          <a:noFill/>
        </p:spPr>
        <p:txBody>
          <a:bodyPr wrap="square" rtlCol="0">
            <a:spAutoFit/>
          </a:bodyPr>
          <a:lstStyle/>
          <a:p>
            <a:r>
              <a:rPr lang="en" sz="1200" b="1" dirty="0" smtClean="0"/>
              <a:t>Appeal mechanisms</a:t>
            </a:r>
          </a:p>
          <a:p>
            <a:r>
              <a:rPr lang="en" sz="1200" dirty="0" smtClean="0"/>
              <a:t>CWG considers the IRP</a:t>
            </a:r>
            <a:r>
              <a:rPr lang="en-US" sz="1200" dirty="0" smtClean="0"/>
              <a:t>,</a:t>
            </a:r>
            <a:r>
              <a:rPr lang="en" sz="1200" dirty="0" smtClean="0"/>
              <a:t> and other strengthened review processes</a:t>
            </a:r>
            <a:r>
              <a:rPr lang="en-US" sz="1200" dirty="0" smtClean="0"/>
              <a:t>,</a:t>
            </a:r>
            <a:r>
              <a:rPr lang="en-US" sz="1200" dirty="0"/>
              <a:t> </a:t>
            </a:r>
            <a:r>
              <a:rPr lang="en" sz="1200" dirty="0" smtClean="0"/>
              <a:t>important for its proposals and any other issues that may involve IANA. CWG asked the CCWG not </a:t>
            </a:r>
            <a:r>
              <a:rPr lang="en-US" sz="1200" dirty="0" smtClean="0"/>
              <a:t>to </a:t>
            </a:r>
            <a:r>
              <a:rPr lang="en" sz="1200" dirty="0" smtClean="0"/>
              <a:t>develop appeals mechanisms to cover ccTLD delegation/re-delegation issues.</a:t>
            </a:r>
            <a:endParaRPr lang="en" sz="1200" dirty="0"/>
          </a:p>
        </p:txBody>
      </p:sp>
      <p:pic>
        <p:nvPicPr>
          <p:cNvPr id="33" name="Afbeelding 32"/>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81000" y="2362200"/>
            <a:ext cx="877824" cy="774192"/>
          </a:xfrm>
          <a:prstGeom prst="rect">
            <a:avLst/>
          </a:prstGeom>
        </p:spPr>
      </p:pic>
      <p:pic>
        <p:nvPicPr>
          <p:cNvPr id="43" name="Afbeelding 4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81000" y="3200400"/>
            <a:ext cx="877824" cy="774192"/>
          </a:xfrm>
          <a:prstGeom prst="rect">
            <a:avLst/>
          </a:prstGeom>
        </p:spPr>
      </p:pic>
      <p:pic>
        <p:nvPicPr>
          <p:cNvPr id="44" name="Afbeelding 43"/>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381000" y="3962400"/>
            <a:ext cx="877824" cy="774192"/>
          </a:xfrm>
          <a:prstGeom prst="rect">
            <a:avLst/>
          </a:prstGeom>
        </p:spPr>
      </p:pic>
      <p:pic>
        <p:nvPicPr>
          <p:cNvPr id="45" name="Afbeelding 44"/>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381000" y="4800600"/>
            <a:ext cx="877824" cy="774192"/>
          </a:xfrm>
          <a:prstGeom prst="rect">
            <a:avLst/>
          </a:prstGeom>
        </p:spPr>
      </p:pic>
      <p:sp>
        <p:nvSpPr>
          <p:cNvPr id="22" name="object 19"/>
          <p:cNvSpPr txBox="1">
            <a:spLocks/>
          </p:cNvSpPr>
          <p:nvPr/>
        </p:nvSpPr>
        <p:spPr>
          <a:xfrm>
            <a:off x="275252" y="6415298"/>
            <a:ext cx="5068570" cy="139700"/>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900" b="0" i="0" u="none" strike="noStrike" cap="none" baseline="0">
                <a:solidFill>
                  <a:srgbClr val="064263"/>
                </a:solidFill>
                <a:latin typeface="Helvetica Neue"/>
                <a:ea typeface="Arial"/>
                <a:cs typeface="Helvetica Neue"/>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a:lstStyle>
          <a:p>
            <a:pPr marL="12700"/>
            <a:r>
              <a:rPr lang="en" smtClean="0">
                <a:latin typeface="Arial"/>
                <a:cs typeface="Arial"/>
              </a:rPr>
              <a:t>C</a:t>
            </a:r>
            <a:r>
              <a:rPr lang="en" spc="-20" smtClean="0">
                <a:latin typeface="Arial"/>
                <a:cs typeface="Arial"/>
              </a:rPr>
              <a:t>r</a:t>
            </a:r>
            <a:r>
              <a:rPr lang="en" smtClean="0">
                <a:latin typeface="Arial"/>
                <a:cs typeface="Arial"/>
              </a:rPr>
              <a:t>oss Community </a:t>
            </a:r>
            <a:r>
              <a:rPr lang="en" spc="-55" smtClean="0">
                <a:latin typeface="Arial"/>
                <a:cs typeface="Arial"/>
              </a:rPr>
              <a:t>W</a:t>
            </a:r>
            <a:r>
              <a:rPr lang="en" smtClean="0">
                <a:latin typeface="Arial"/>
                <a:cs typeface="Arial"/>
              </a:rPr>
              <a:t>orking G</a:t>
            </a:r>
            <a:r>
              <a:rPr lang="en" spc="-20" smtClean="0">
                <a:latin typeface="Arial"/>
                <a:cs typeface="Arial"/>
              </a:rPr>
              <a:t>r</a:t>
            </a:r>
            <a:r>
              <a:rPr lang="en" smtClean="0">
                <a:latin typeface="Arial"/>
                <a:cs typeface="Arial"/>
              </a:rPr>
              <a:t>oup (CCWG) Accountability Initial Draft P</a:t>
            </a:r>
            <a:r>
              <a:rPr lang="en" spc="-20" smtClean="0">
                <a:latin typeface="Arial"/>
                <a:cs typeface="Arial"/>
              </a:rPr>
              <a:t>r</a:t>
            </a:r>
            <a:r>
              <a:rPr lang="en" smtClean="0">
                <a:latin typeface="Arial"/>
                <a:cs typeface="Arial"/>
              </a:rPr>
              <a:t>oposal for Public Comment</a:t>
            </a:r>
            <a:endParaRPr lang="en">
              <a:latin typeface="Arial"/>
              <a:cs typeface="Arial"/>
            </a:endParaRPr>
          </a:p>
        </p:txBody>
      </p:sp>
      <p:sp>
        <p:nvSpPr>
          <p:cNvPr id="27" name="Shape 194"/>
          <p:cNvSpPr txBox="1">
            <a:spLocks/>
          </p:cNvSpPr>
          <p:nvPr/>
        </p:nvSpPr>
        <p:spPr>
          <a:xfrm>
            <a:off x="8739496" y="6415298"/>
            <a:ext cx="178500" cy="139799"/>
          </a:xfrm>
          <a:prstGeom prst="rect">
            <a:avLst/>
          </a:prstGeom>
          <a:noFill/>
          <a:ln>
            <a:noFill/>
          </a:ln>
        </p:spPr>
        <p:txBody>
          <a:bodyPr lIns="0" tIns="0" rIns="0" bIns="0" anchor="t" anchorCtr="0">
            <a:noAutofit/>
          </a:bodyPr>
          <a:lstStyle>
            <a:defPPr marR="0" algn="l" rtl="0">
              <a:lnSpc>
                <a:spcPct val="100000"/>
              </a:lnSpc>
              <a:spcBef>
                <a:spcPts val="0"/>
              </a:spcBef>
              <a:spcAft>
                <a:spcPts val="0"/>
              </a:spcAft>
            </a:defPPr>
            <a:lvl1pPr marR="0" algn="r" rtl="0">
              <a:lnSpc>
                <a:spcPct val="100000"/>
              </a:lnSpc>
              <a:spcBef>
                <a:spcPts val="0"/>
              </a:spcBef>
              <a:spcAft>
                <a:spcPts val="0"/>
              </a:spcAft>
              <a:buNone/>
              <a:defRPr sz="1300" b="0" i="0" u="none" strike="noStrike" cap="none" baseline="0">
                <a:solidFill>
                  <a:schemeClr val="dk1"/>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a:lstStyle>
          <a:p>
            <a:pPr marL="25400" algn="l">
              <a:buSzPct val="25000"/>
            </a:pPr>
            <a:fld id="{00000000-1234-1234-1234-123412341234}" type="slidenum">
              <a:rPr lang="en" sz="900" smtClean="0">
                <a:solidFill>
                  <a:schemeClr val="lt1"/>
                </a:solidFill>
                <a:ea typeface="Helvetica Neue"/>
                <a:sym typeface="Helvetica Neue"/>
              </a:rPr>
              <a:pPr marL="25400" algn="l">
                <a:buSzPct val="25000"/>
              </a:pPr>
              <a:t>16</a:t>
            </a:fld>
            <a:endParaRPr lang="en" sz="900">
              <a:solidFill>
                <a:schemeClr val="lt1"/>
              </a:solidFill>
              <a:ea typeface="Helvetica Neue"/>
              <a:sym typeface="Helvetica Neue"/>
            </a:endParaRPr>
          </a:p>
        </p:txBody>
      </p:sp>
      <p:sp>
        <p:nvSpPr>
          <p:cNvPr id="34" name="Tekstvak 33"/>
          <p:cNvSpPr txBox="1"/>
          <p:nvPr/>
        </p:nvSpPr>
        <p:spPr>
          <a:xfrm>
            <a:off x="228600" y="835192"/>
            <a:ext cx="8195410" cy="738664"/>
          </a:xfrm>
          <a:prstGeom prst="rect">
            <a:avLst/>
          </a:prstGeom>
          <a:noFill/>
        </p:spPr>
        <p:txBody>
          <a:bodyPr wrap="square" rtlCol="0">
            <a:spAutoFit/>
          </a:bodyPr>
          <a:lstStyle/>
          <a:p>
            <a:r>
              <a:rPr lang="en" dirty="0">
                <a:solidFill>
                  <a:srgbClr val="4F81BD"/>
                </a:solidFill>
              </a:rPr>
              <a:t>The CCWG-Accountability recognizes that continued and close engagement with the CWG-Stewardship is essential. </a:t>
            </a:r>
            <a:r>
              <a:rPr lang="en" b="1" dirty="0">
                <a:solidFill>
                  <a:srgbClr val="4F81BD"/>
                </a:solidFill>
              </a:rPr>
              <a:t>Key aspects of the CWG-Stewardship proposal are considered to be conditional on the output of the CCWG-Accountability</a:t>
            </a:r>
            <a:r>
              <a:rPr lang="en" dirty="0" smtClean="0">
                <a:solidFill>
                  <a:srgbClr val="4F81BD"/>
                </a:solidFill>
              </a:rPr>
              <a:t>.</a:t>
            </a:r>
            <a:endParaRPr lang="en" dirty="0">
              <a:solidFill>
                <a:srgbClr val="4F81BD"/>
              </a:solidFill>
            </a:endParaRPr>
          </a:p>
        </p:txBody>
      </p:sp>
    </p:spTree>
    <p:extLst>
      <p:ext uri="{BB962C8B-B14F-4D97-AF65-F5344CB8AC3E}">
        <p14:creationId xmlns:p14="http://schemas.microsoft.com/office/powerpoint/2010/main" xmlns="" val="7829087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p:nvPr/>
        </p:nvSpPr>
        <p:spPr>
          <a:xfrm>
            <a:off x="8423998" y="6377394"/>
            <a:ext cx="504190" cy="216535"/>
          </a:xfrm>
          <a:custGeom>
            <a:avLst/>
            <a:gdLst/>
            <a:ahLst/>
            <a:cxnLst/>
            <a:rect l="l" t="t" r="r" b="b"/>
            <a:pathLst>
              <a:path w="504190" h="216534">
                <a:moveTo>
                  <a:pt x="0" y="216001"/>
                </a:moveTo>
                <a:lnTo>
                  <a:pt x="503999" y="216001"/>
                </a:lnTo>
                <a:lnTo>
                  <a:pt x="503999" y="0"/>
                </a:lnTo>
                <a:lnTo>
                  <a:pt x="0" y="0"/>
                </a:lnTo>
                <a:lnTo>
                  <a:pt x="0" y="216001"/>
                </a:lnTo>
                <a:close/>
              </a:path>
            </a:pathLst>
          </a:custGeom>
          <a:solidFill>
            <a:srgbClr val="064263"/>
          </a:solidFill>
        </p:spPr>
        <p:txBody>
          <a:bodyPr wrap="square" lIns="0" tIns="0" rIns="0" bIns="0" rtlCol="0"/>
          <a:lstStyle/>
          <a:p>
            <a:endParaRPr lang="en"/>
          </a:p>
        </p:txBody>
      </p:sp>
      <p:sp>
        <p:nvSpPr>
          <p:cNvPr id="7" name="object 7"/>
          <p:cNvSpPr/>
          <p:nvPr/>
        </p:nvSpPr>
        <p:spPr>
          <a:xfrm>
            <a:off x="216001" y="6377394"/>
            <a:ext cx="8208009" cy="216535"/>
          </a:xfrm>
          <a:custGeom>
            <a:avLst/>
            <a:gdLst/>
            <a:ahLst/>
            <a:cxnLst/>
            <a:rect l="l" t="t" r="r" b="b"/>
            <a:pathLst>
              <a:path w="8208009" h="216534">
                <a:moveTo>
                  <a:pt x="0" y="216001"/>
                </a:moveTo>
                <a:lnTo>
                  <a:pt x="8207997" y="216001"/>
                </a:lnTo>
                <a:lnTo>
                  <a:pt x="8207997" y="0"/>
                </a:lnTo>
                <a:lnTo>
                  <a:pt x="0" y="0"/>
                </a:lnTo>
                <a:lnTo>
                  <a:pt x="0" y="216001"/>
                </a:lnTo>
                <a:close/>
              </a:path>
            </a:pathLst>
          </a:custGeom>
          <a:solidFill>
            <a:srgbClr val="BBBDC0"/>
          </a:solidFill>
        </p:spPr>
        <p:txBody>
          <a:bodyPr wrap="square" lIns="0" tIns="0" rIns="0" bIns="0" rtlCol="0"/>
          <a:lstStyle/>
          <a:p>
            <a:endParaRPr lang="en"/>
          </a:p>
        </p:txBody>
      </p:sp>
      <p:sp>
        <p:nvSpPr>
          <p:cNvPr id="8" name="object 8"/>
          <p:cNvSpPr txBox="1">
            <a:spLocks noGrp="1"/>
          </p:cNvSpPr>
          <p:nvPr>
            <p:ph type="title"/>
          </p:nvPr>
        </p:nvSpPr>
        <p:spPr>
          <a:xfrm>
            <a:off x="275300" y="228600"/>
            <a:ext cx="8593399" cy="369332"/>
          </a:xfrm>
          <a:prstGeom prst="rect">
            <a:avLst/>
          </a:prstGeom>
        </p:spPr>
        <p:txBody>
          <a:bodyPr vert="horz" wrap="square" lIns="0" tIns="0" rIns="0" bIns="0" rtlCol="0">
            <a:spAutoFit/>
          </a:bodyPr>
          <a:lstStyle/>
          <a:p>
            <a:pPr marL="12700">
              <a:lnSpc>
                <a:spcPct val="100000"/>
              </a:lnSpc>
            </a:pPr>
            <a:r>
              <a:rPr lang="en" dirty="0" smtClean="0">
                <a:latin typeface="Arial"/>
                <a:cs typeface="Arial"/>
              </a:rPr>
              <a:t>Linkage with the CWG-Stewardship (cont.)</a:t>
            </a:r>
            <a:endParaRPr lang="en" dirty="0">
              <a:latin typeface="Arial"/>
              <a:cs typeface="Arial"/>
            </a:endParaRPr>
          </a:p>
        </p:txBody>
      </p:sp>
      <p:sp>
        <p:nvSpPr>
          <p:cNvPr id="9" name="object 9"/>
          <p:cNvSpPr/>
          <p:nvPr/>
        </p:nvSpPr>
        <p:spPr>
          <a:xfrm>
            <a:off x="216001" y="653402"/>
            <a:ext cx="8712200" cy="72390"/>
          </a:xfrm>
          <a:custGeom>
            <a:avLst/>
            <a:gdLst/>
            <a:ahLst/>
            <a:cxnLst/>
            <a:rect l="l" t="t" r="r" b="b"/>
            <a:pathLst>
              <a:path w="8712200" h="72390">
                <a:moveTo>
                  <a:pt x="8711996" y="71996"/>
                </a:moveTo>
                <a:lnTo>
                  <a:pt x="0" y="71996"/>
                </a:lnTo>
                <a:lnTo>
                  <a:pt x="0" y="0"/>
                </a:lnTo>
                <a:lnTo>
                  <a:pt x="8711996" y="0"/>
                </a:lnTo>
                <a:lnTo>
                  <a:pt x="8711996" y="71996"/>
                </a:lnTo>
                <a:close/>
              </a:path>
            </a:pathLst>
          </a:custGeom>
          <a:solidFill>
            <a:srgbClr val="064263"/>
          </a:solidFill>
        </p:spPr>
        <p:txBody>
          <a:bodyPr wrap="square" lIns="0" tIns="0" rIns="0" bIns="0" rtlCol="0"/>
          <a:lstStyle/>
          <a:p>
            <a:endParaRPr lang="en"/>
          </a:p>
        </p:txBody>
      </p:sp>
      <p:sp>
        <p:nvSpPr>
          <p:cNvPr id="19" name="object 19"/>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lang="en" smtClean="0">
                <a:latin typeface="Arial"/>
                <a:cs typeface="Arial"/>
              </a:rPr>
              <a:t>C</a:t>
            </a:r>
            <a:r>
              <a:rPr lang="en" spc="-20" smtClean="0">
                <a:latin typeface="Arial"/>
                <a:cs typeface="Arial"/>
              </a:rPr>
              <a:t>r</a:t>
            </a:r>
            <a:r>
              <a:rPr lang="en" smtClean="0">
                <a:latin typeface="Arial"/>
                <a:cs typeface="Arial"/>
              </a:rPr>
              <a:t>oss Community </a:t>
            </a:r>
            <a:r>
              <a:rPr lang="en" spc="-55" smtClean="0">
                <a:latin typeface="Arial"/>
                <a:cs typeface="Arial"/>
              </a:rPr>
              <a:t>W</a:t>
            </a:r>
            <a:r>
              <a:rPr lang="en" smtClean="0">
                <a:latin typeface="Arial"/>
                <a:cs typeface="Arial"/>
              </a:rPr>
              <a:t>orking G</a:t>
            </a:r>
            <a:r>
              <a:rPr lang="en" spc="-20" smtClean="0">
                <a:latin typeface="Arial"/>
                <a:cs typeface="Arial"/>
              </a:rPr>
              <a:t>r</a:t>
            </a:r>
            <a:r>
              <a:rPr lang="en" smtClean="0">
                <a:latin typeface="Arial"/>
                <a:cs typeface="Arial"/>
              </a:rPr>
              <a:t>oup (CCWG) Accountability Initial Draft P</a:t>
            </a:r>
            <a:r>
              <a:rPr lang="en" spc="-20" smtClean="0">
                <a:latin typeface="Arial"/>
                <a:cs typeface="Arial"/>
              </a:rPr>
              <a:t>r</a:t>
            </a:r>
            <a:r>
              <a:rPr lang="en" smtClean="0">
                <a:latin typeface="Arial"/>
                <a:cs typeface="Arial"/>
              </a:rPr>
              <a:t>oposal for Public Comment</a:t>
            </a:r>
            <a:endParaRPr lang="en">
              <a:latin typeface="Arial"/>
              <a:cs typeface="Arial"/>
            </a:endParaRPr>
          </a:p>
        </p:txBody>
      </p:sp>
      <p:sp>
        <p:nvSpPr>
          <p:cNvPr id="21" name="Slide Number Placeholder 20"/>
          <p:cNvSpPr>
            <a:spLocks noGrp="1"/>
          </p:cNvSpPr>
          <p:nvPr>
            <p:ph type="sldNum" sz="quarter" idx="7"/>
          </p:nvPr>
        </p:nvSpPr>
        <p:spPr/>
        <p:txBody>
          <a:bodyPr/>
          <a:lstStyle/>
          <a:p>
            <a:pPr marL="25400">
              <a:lnSpc>
                <a:spcPct val="100000"/>
              </a:lnSpc>
            </a:pPr>
            <a:fld id="{81D60167-4931-47E6-BA6A-407CBD079E47}" type="slidenum">
              <a:rPr lang="en" smtClean="0">
                <a:latin typeface="Arial"/>
                <a:cs typeface="Arial"/>
              </a:rPr>
              <a:pPr marL="25400">
                <a:lnSpc>
                  <a:spcPct val="100000"/>
                </a:lnSpc>
              </a:pPr>
              <a:t>17</a:t>
            </a:fld>
            <a:endParaRPr lang="en">
              <a:latin typeface="Arial"/>
              <a:cs typeface="Arial"/>
            </a:endParaRPr>
          </a:p>
        </p:txBody>
      </p:sp>
      <p:sp>
        <p:nvSpPr>
          <p:cNvPr id="25" name="object 2"/>
          <p:cNvSpPr/>
          <p:nvPr/>
        </p:nvSpPr>
        <p:spPr>
          <a:xfrm>
            <a:off x="228600" y="2285999"/>
            <a:ext cx="8686800" cy="1015663"/>
          </a:xfrm>
          <a:custGeom>
            <a:avLst/>
            <a:gdLst/>
            <a:ahLst/>
            <a:cxnLst/>
            <a:rect l="l" t="t" r="r" b="b"/>
            <a:pathLst>
              <a:path w="4284345" h="2520315">
                <a:moveTo>
                  <a:pt x="4284002" y="2519997"/>
                </a:moveTo>
                <a:lnTo>
                  <a:pt x="0" y="2519997"/>
                </a:lnTo>
                <a:lnTo>
                  <a:pt x="0" y="0"/>
                </a:lnTo>
                <a:lnTo>
                  <a:pt x="4284002" y="0"/>
                </a:lnTo>
                <a:lnTo>
                  <a:pt x="4284002" y="2519997"/>
                </a:lnTo>
                <a:close/>
              </a:path>
            </a:pathLst>
          </a:custGeom>
          <a:solidFill>
            <a:srgbClr val="DAE6F5"/>
          </a:solidFill>
        </p:spPr>
        <p:txBody>
          <a:bodyPr wrap="square" lIns="0" tIns="0" rIns="0" bIns="0" rtlCol="0"/>
          <a:lstStyle/>
          <a:p>
            <a:endParaRPr lang="en"/>
          </a:p>
        </p:txBody>
      </p:sp>
      <p:sp>
        <p:nvSpPr>
          <p:cNvPr id="26" name="object 2"/>
          <p:cNvSpPr/>
          <p:nvPr/>
        </p:nvSpPr>
        <p:spPr>
          <a:xfrm>
            <a:off x="228600" y="3520256"/>
            <a:ext cx="8686800" cy="914400"/>
          </a:xfrm>
          <a:custGeom>
            <a:avLst/>
            <a:gdLst/>
            <a:ahLst/>
            <a:cxnLst/>
            <a:rect l="l" t="t" r="r" b="b"/>
            <a:pathLst>
              <a:path w="4284345" h="2520315">
                <a:moveTo>
                  <a:pt x="4284002" y="2519997"/>
                </a:moveTo>
                <a:lnTo>
                  <a:pt x="0" y="2519997"/>
                </a:lnTo>
                <a:lnTo>
                  <a:pt x="0" y="0"/>
                </a:lnTo>
                <a:lnTo>
                  <a:pt x="4284002" y="0"/>
                </a:lnTo>
                <a:lnTo>
                  <a:pt x="4284002" y="2519997"/>
                </a:lnTo>
                <a:close/>
              </a:path>
            </a:pathLst>
          </a:custGeom>
          <a:solidFill>
            <a:srgbClr val="DAE6F5"/>
          </a:solidFill>
        </p:spPr>
        <p:txBody>
          <a:bodyPr wrap="square" lIns="0" tIns="0" rIns="0" bIns="0" rtlCol="0"/>
          <a:lstStyle/>
          <a:p>
            <a:endParaRPr lang="en"/>
          </a:p>
        </p:txBody>
      </p:sp>
      <p:sp>
        <p:nvSpPr>
          <p:cNvPr id="30" name="Tekstvak 29"/>
          <p:cNvSpPr txBox="1"/>
          <p:nvPr/>
        </p:nvSpPr>
        <p:spPr>
          <a:xfrm>
            <a:off x="1295400" y="2286000"/>
            <a:ext cx="7315200" cy="1015663"/>
          </a:xfrm>
          <a:prstGeom prst="rect">
            <a:avLst/>
          </a:prstGeom>
          <a:noFill/>
        </p:spPr>
        <p:txBody>
          <a:bodyPr wrap="square" rtlCol="0">
            <a:spAutoFit/>
          </a:bodyPr>
          <a:lstStyle/>
          <a:p>
            <a:r>
              <a:rPr lang="en" sz="1200" b="1" dirty="0" smtClean="0"/>
              <a:t>Separation Process</a:t>
            </a:r>
          </a:p>
          <a:p>
            <a:r>
              <a:rPr lang="en-US" sz="1200" dirty="0" smtClean="0"/>
              <a:t>The incorporation into the Bylaws of the procedure to implement a Separation Process should it arise from a Special </a:t>
            </a:r>
            <a:r>
              <a:rPr lang="en-US" sz="1200" dirty="0" err="1" smtClean="0"/>
              <a:t>IANA</a:t>
            </a:r>
            <a:r>
              <a:rPr lang="en-US" sz="1200" dirty="0" smtClean="0"/>
              <a:t> Function Review, including provision for the creation of the Separation Cross-Community Working Group (</a:t>
            </a:r>
            <a:r>
              <a:rPr lang="en-US" sz="1200" dirty="0" err="1" smtClean="0"/>
              <a:t>SCWG</a:t>
            </a:r>
            <a:r>
              <a:rPr lang="en-US" sz="1200" dirty="0" smtClean="0"/>
              <a:t>), its functions and voting thresholds for approving the end-result of the </a:t>
            </a:r>
            <a:r>
              <a:rPr lang="en-US" sz="1200" dirty="0" err="1" smtClean="0"/>
              <a:t>SCWG</a:t>
            </a:r>
            <a:r>
              <a:rPr lang="en-US" sz="1200" dirty="0" smtClean="0"/>
              <a:t> process (which could include a separation).</a:t>
            </a:r>
            <a:endParaRPr lang="en" sz="1200" dirty="0"/>
          </a:p>
        </p:txBody>
      </p:sp>
      <p:sp>
        <p:nvSpPr>
          <p:cNvPr id="31" name="Tekstvak 30"/>
          <p:cNvSpPr txBox="1"/>
          <p:nvPr/>
        </p:nvSpPr>
        <p:spPr>
          <a:xfrm>
            <a:off x="1295400" y="3520256"/>
            <a:ext cx="7315200" cy="830997"/>
          </a:xfrm>
          <a:prstGeom prst="rect">
            <a:avLst/>
          </a:prstGeom>
          <a:noFill/>
        </p:spPr>
        <p:txBody>
          <a:bodyPr wrap="square" rtlCol="0">
            <a:spAutoFit/>
          </a:bodyPr>
          <a:lstStyle/>
          <a:p>
            <a:r>
              <a:rPr lang="en" sz="1200" b="1" dirty="0" smtClean="0"/>
              <a:t>Post-Transition IANA (PTI) Governance</a:t>
            </a:r>
          </a:p>
          <a:p>
            <a:r>
              <a:rPr lang="en-US" sz="1200" dirty="0" smtClean="0"/>
              <a:t>The incorporation into the Bylaws of governance provisions related to </a:t>
            </a:r>
            <a:r>
              <a:rPr lang="en-US" sz="1200" dirty="0" err="1" smtClean="0"/>
              <a:t>PTI</a:t>
            </a:r>
            <a:r>
              <a:rPr lang="en-US" sz="1200" dirty="0" smtClean="0"/>
              <a:t> is anticipated. Specifications with respect to these </a:t>
            </a:r>
            <a:r>
              <a:rPr lang="en-US" sz="1200" dirty="0" err="1" smtClean="0"/>
              <a:t>PTI</a:t>
            </a:r>
            <a:r>
              <a:rPr lang="en-US" sz="1200" dirty="0" smtClean="0"/>
              <a:t> governance provisions will be based on the requirements to be detailed by the </a:t>
            </a:r>
            <a:r>
              <a:rPr lang="en-US" sz="1200" dirty="0" err="1" smtClean="0"/>
              <a:t>CWG</a:t>
            </a:r>
            <a:r>
              <a:rPr lang="en-US" sz="1200" dirty="0" smtClean="0"/>
              <a:t>-Stewardship and the Bylaw drafting process will include the </a:t>
            </a:r>
            <a:r>
              <a:rPr lang="en-US" sz="1200" dirty="0" err="1" smtClean="0"/>
              <a:t>CWG</a:t>
            </a:r>
            <a:r>
              <a:rPr lang="en-US" sz="1200" dirty="0" smtClean="0"/>
              <a:t>-Stewardship.</a:t>
            </a:r>
            <a:endParaRPr lang="en" sz="1200" dirty="0"/>
          </a:p>
        </p:txBody>
      </p:sp>
      <p:pic>
        <p:nvPicPr>
          <p:cNvPr id="44" name="Afbeelding 4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81000" y="2286000"/>
            <a:ext cx="877824" cy="774192"/>
          </a:xfrm>
          <a:prstGeom prst="rect">
            <a:avLst/>
          </a:prstGeom>
        </p:spPr>
      </p:pic>
      <p:pic>
        <p:nvPicPr>
          <p:cNvPr id="45" name="Afbeelding 4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81000" y="3596456"/>
            <a:ext cx="877824" cy="774192"/>
          </a:xfrm>
          <a:prstGeom prst="rect">
            <a:avLst/>
          </a:prstGeom>
        </p:spPr>
      </p:pic>
      <p:sp>
        <p:nvSpPr>
          <p:cNvPr id="22" name="object 19"/>
          <p:cNvSpPr txBox="1">
            <a:spLocks/>
          </p:cNvSpPr>
          <p:nvPr/>
        </p:nvSpPr>
        <p:spPr>
          <a:xfrm>
            <a:off x="275252" y="6415298"/>
            <a:ext cx="5068570" cy="139700"/>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900" b="0" i="0" u="none" strike="noStrike" cap="none" baseline="0">
                <a:solidFill>
                  <a:srgbClr val="064263"/>
                </a:solidFill>
                <a:latin typeface="Helvetica Neue"/>
                <a:ea typeface="Arial"/>
                <a:cs typeface="Helvetica Neue"/>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a:lstStyle>
          <a:p>
            <a:pPr marL="12700"/>
            <a:r>
              <a:rPr lang="en" smtClean="0">
                <a:latin typeface="Arial"/>
                <a:cs typeface="Arial"/>
              </a:rPr>
              <a:t>C</a:t>
            </a:r>
            <a:r>
              <a:rPr lang="en" spc="-20" smtClean="0">
                <a:latin typeface="Arial"/>
                <a:cs typeface="Arial"/>
              </a:rPr>
              <a:t>r</a:t>
            </a:r>
            <a:r>
              <a:rPr lang="en" smtClean="0">
                <a:latin typeface="Arial"/>
                <a:cs typeface="Arial"/>
              </a:rPr>
              <a:t>oss Community </a:t>
            </a:r>
            <a:r>
              <a:rPr lang="en" spc="-55" smtClean="0">
                <a:latin typeface="Arial"/>
                <a:cs typeface="Arial"/>
              </a:rPr>
              <a:t>W</a:t>
            </a:r>
            <a:r>
              <a:rPr lang="en" smtClean="0">
                <a:latin typeface="Arial"/>
                <a:cs typeface="Arial"/>
              </a:rPr>
              <a:t>orking G</a:t>
            </a:r>
            <a:r>
              <a:rPr lang="en" spc="-20" smtClean="0">
                <a:latin typeface="Arial"/>
                <a:cs typeface="Arial"/>
              </a:rPr>
              <a:t>r</a:t>
            </a:r>
            <a:r>
              <a:rPr lang="en" smtClean="0">
                <a:latin typeface="Arial"/>
                <a:cs typeface="Arial"/>
              </a:rPr>
              <a:t>oup (CCWG) Accountability Initial Draft P</a:t>
            </a:r>
            <a:r>
              <a:rPr lang="en" spc="-20" smtClean="0">
                <a:latin typeface="Arial"/>
                <a:cs typeface="Arial"/>
              </a:rPr>
              <a:t>r</a:t>
            </a:r>
            <a:r>
              <a:rPr lang="en" smtClean="0">
                <a:latin typeface="Arial"/>
                <a:cs typeface="Arial"/>
              </a:rPr>
              <a:t>oposal for Public Comment</a:t>
            </a:r>
            <a:endParaRPr lang="en">
              <a:latin typeface="Arial"/>
              <a:cs typeface="Arial"/>
            </a:endParaRPr>
          </a:p>
        </p:txBody>
      </p:sp>
      <p:sp>
        <p:nvSpPr>
          <p:cNvPr id="27" name="Shape 194"/>
          <p:cNvSpPr txBox="1">
            <a:spLocks/>
          </p:cNvSpPr>
          <p:nvPr/>
        </p:nvSpPr>
        <p:spPr>
          <a:xfrm>
            <a:off x="8739496" y="6415298"/>
            <a:ext cx="178500" cy="139799"/>
          </a:xfrm>
          <a:prstGeom prst="rect">
            <a:avLst/>
          </a:prstGeom>
          <a:noFill/>
          <a:ln>
            <a:noFill/>
          </a:ln>
        </p:spPr>
        <p:txBody>
          <a:bodyPr lIns="0" tIns="0" rIns="0" bIns="0" anchor="t" anchorCtr="0">
            <a:noAutofit/>
          </a:bodyPr>
          <a:lstStyle>
            <a:defPPr marR="0" algn="l" rtl="0">
              <a:lnSpc>
                <a:spcPct val="100000"/>
              </a:lnSpc>
              <a:spcBef>
                <a:spcPts val="0"/>
              </a:spcBef>
              <a:spcAft>
                <a:spcPts val="0"/>
              </a:spcAft>
            </a:defPPr>
            <a:lvl1pPr marR="0" algn="r" rtl="0">
              <a:lnSpc>
                <a:spcPct val="100000"/>
              </a:lnSpc>
              <a:spcBef>
                <a:spcPts val="0"/>
              </a:spcBef>
              <a:spcAft>
                <a:spcPts val="0"/>
              </a:spcAft>
              <a:buNone/>
              <a:defRPr sz="1300" b="0" i="0" u="none" strike="noStrike" cap="none" baseline="0">
                <a:solidFill>
                  <a:schemeClr val="dk1"/>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a:lstStyle>
          <a:p>
            <a:pPr marL="25400" algn="l">
              <a:buSzPct val="25000"/>
            </a:pPr>
            <a:fld id="{00000000-1234-1234-1234-123412341234}" type="slidenum">
              <a:rPr lang="en" sz="900" smtClean="0">
                <a:solidFill>
                  <a:schemeClr val="lt1"/>
                </a:solidFill>
                <a:ea typeface="Helvetica Neue"/>
                <a:sym typeface="Helvetica Neue"/>
              </a:rPr>
              <a:pPr marL="25400" algn="l">
                <a:buSzPct val="25000"/>
              </a:pPr>
              <a:t>17</a:t>
            </a:fld>
            <a:endParaRPr lang="en" sz="900">
              <a:solidFill>
                <a:schemeClr val="lt1"/>
              </a:solidFill>
              <a:ea typeface="Helvetica Neue"/>
              <a:sym typeface="Helvetica Neue"/>
            </a:endParaRPr>
          </a:p>
        </p:txBody>
      </p:sp>
      <p:sp>
        <p:nvSpPr>
          <p:cNvPr id="34" name="Tekstvak 33"/>
          <p:cNvSpPr txBox="1"/>
          <p:nvPr/>
        </p:nvSpPr>
        <p:spPr>
          <a:xfrm>
            <a:off x="228600" y="835192"/>
            <a:ext cx="8195410" cy="738664"/>
          </a:xfrm>
          <a:prstGeom prst="rect">
            <a:avLst/>
          </a:prstGeom>
          <a:noFill/>
        </p:spPr>
        <p:txBody>
          <a:bodyPr wrap="square" rtlCol="0">
            <a:spAutoFit/>
          </a:bodyPr>
          <a:lstStyle/>
          <a:p>
            <a:r>
              <a:rPr lang="en" dirty="0">
                <a:solidFill>
                  <a:srgbClr val="4F81BD"/>
                </a:solidFill>
              </a:rPr>
              <a:t>The CCWG-Accountability recognizes that continued and close engagement with the CWG-Stewardship is essential. </a:t>
            </a:r>
            <a:r>
              <a:rPr lang="en" b="1" dirty="0">
                <a:solidFill>
                  <a:srgbClr val="4F81BD"/>
                </a:solidFill>
              </a:rPr>
              <a:t>Key aspects of the CWG-Stewardship proposal are considered to be conditional on the output of the CCWG-Accountability</a:t>
            </a:r>
            <a:r>
              <a:rPr lang="en" dirty="0" smtClean="0">
                <a:solidFill>
                  <a:srgbClr val="4F81BD"/>
                </a:solidFill>
              </a:rPr>
              <a:t>.</a:t>
            </a:r>
            <a:endParaRPr lang="en" dirty="0">
              <a:solidFill>
                <a:srgbClr val="4F81BD"/>
              </a:solidFill>
            </a:endParaRPr>
          </a:p>
        </p:txBody>
      </p:sp>
    </p:spTree>
    <p:extLst>
      <p:ext uri="{BB962C8B-B14F-4D97-AF65-F5344CB8AC3E}">
        <p14:creationId xmlns:p14="http://schemas.microsoft.com/office/powerpoint/2010/main" xmlns="" val="7829087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12" name="Shape 104"/>
          <p:cNvSpPr/>
          <p:nvPr/>
        </p:nvSpPr>
        <p:spPr>
          <a:xfrm>
            <a:off x="216000" y="3995204"/>
            <a:ext cx="8716813" cy="2250764"/>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86" name="Shape 86"/>
          <p:cNvSpPr/>
          <p:nvPr/>
        </p:nvSpPr>
        <p:spPr>
          <a:xfrm>
            <a:off x="8423997" y="6377394"/>
            <a:ext cx="504189" cy="216533"/>
          </a:xfrm>
          <a:custGeom>
            <a:avLst/>
            <a:gdLst/>
            <a:ahLst/>
            <a:cxnLst/>
            <a:rect l="0" t="0" r="0" b="0"/>
            <a:pathLst>
              <a:path w="504190" h="216534" extrusionOk="0">
                <a:moveTo>
                  <a:pt x="0" y="216001"/>
                </a:moveTo>
                <a:lnTo>
                  <a:pt x="503999" y="216001"/>
                </a:lnTo>
                <a:lnTo>
                  <a:pt x="503999" y="0"/>
                </a:lnTo>
                <a:lnTo>
                  <a:pt x="0" y="0"/>
                </a:lnTo>
                <a:lnTo>
                  <a:pt x="0" y="216001"/>
                </a:lnTo>
                <a:close/>
              </a:path>
            </a:pathLst>
          </a:custGeom>
          <a:solidFill>
            <a:srgbClr val="064263"/>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87" name="Shape 87"/>
          <p:cNvSpPr/>
          <p:nvPr/>
        </p:nvSpPr>
        <p:spPr>
          <a:xfrm>
            <a:off x="216001" y="6377394"/>
            <a:ext cx="8208008" cy="216533"/>
          </a:xfrm>
          <a:custGeom>
            <a:avLst/>
            <a:gdLst/>
            <a:ahLst/>
            <a:cxnLst/>
            <a:rect l="0" t="0" r="0" b="0"/>
            <a:pathLst>
              <a:path w="8208009" h="216534" extrusionOk="0">
                <a:moveTo>
                  <a:pt x="0" y="216001"/>
                </a:moveTo>
                <a:lnTo>
                  <a:pt x="8207997" y="216001"/>
                </a:lnTo>
                <a:lnTo>
                  <a:pt x="8207997" y="0"/>
                </a:lnTo>
                <a:lnTo>
                  <a:pt x="0" y="0"/>
                </a:lnTo>
                <a:lnTo>
                  <a:pt x="0" y="216001"/>
                </a:lnTo>
                <a:close/>
              </a:path>
            </a:pathLst>
          </a:custGeom>
          <a:solidFill>
            <a:srgbClr val="BBBDC0"/>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88" name="Shape 88"/>
          <p:cNvSpPr txBox="1">
            <a:spLocks noGrp="1"/>
          </p:cNvSpPr>
          <p:nvPr>
            <p:ph type="title"/>
          </p:nvPr>
        </p:nvSpPr>
        <p:spPr>
          <a:xfrm>
            <a:off x="275300" y="228600"/>
            <a:ext cx="8593500" cy="330300"/>
          </a:xfrm>
          <a:prstGeom prst="rect">
            <a:avLst/>
          </a:prstGeom>
          <a:noFill/>
          <a:ln>
            <a:noFill/>
          </a:ln>
        </p:spPr>
        <p:txBody>
          <a:bodyPr lIns="0" tIns="0" rIns="0" bIns="0" anchor="t" anchorCtr="0">
            <a:noAutofit/>
          </a:bodyPr>
          <a:lstStyle/>
          <a:p>
            <a:pPr marL="12700" marR="0" lvl="0" indent="0" algn="l" rtl="0">
              <a:lnSpc>
                <a:spcPct val="100000"/>
              </a:lnSpc>
              <a:spcBef>
                <a:spcPts val="0"/>
              </a:spcBef>
              <a:buSzPct val="25000"/>
              <a:buNone/>
            </a:pPr>
            <a:r>
              <a:rPr lang="en" sz="2400">
                <a:solidFill>
                  <a:srgbClr val="1C75BB"/>
                </a:solidFill>
                <a:ea typeface="Helvetica Neue"/>
                <a:sym typeface="Helvetica Neue"/>
              </a:rPr>
              <a:t>Overview</a:t>
            </a:r>
          </a:p>
        </p:txBody>
      </p:sp>
      <p:sp>
        <p:nvSpPr>
          <p:cNvPr id="89" name="Shape 89"/>
          <p:cNvSpPr/>
          <p:nvPr/>
        </p:nvSpPr>
        <p:spPr>
          <a:xfrm>
            <a:off x="4191000" y="946797"/>
            <a:ext cx="4741814" cy="2778536"/>
          </a:xfrm>
          <a:custGeom>
            <a:avLst/>
            <a:gdLst/>
            <a:ahLst/>
            <a:cxnLst/>
            <a:rect l="0" t="0" r="0" b="0"/>
            <a:pathLst>
              <a:path w="3816350" h="5256530" extrusionOk="0">
                <a:moveTo>
                  <a:pt x="3815994" y="5255996"/>
                </a:moveTo>
                <a:lnTo>
                  <a:pt x="0" y="5255996"/>
                </a:lnTo>
                <a:lnTo>
                  <a:pt x="0" y="0"/>
                </a:lnTo>
                <a:lnTo>
                  <a:pt x="3815994" y="0"/>
                </a:lnTo>
                <a:lnTo>
                  <a:pt x="3815994" y="5255996"/>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90" name="Shape 90"/>
          <p:cNvSpPr/>
          <p:nvPr/>
        </p:nvSpPr>
        <p:spPr>
          <a:xfrm>
            <a:off x="216001" y="653402"/>
            <a:ext cx="8712199" cy="72389"/>
          </a:xfrm>
          <a:custGeom>
            <a:avLst/>
            <a:gdLst/>
            <a:ahLst/>
            <a:cxnLst/>
            <a:rect l="0" t="0" r="0" b="0"/>
            <a:pathLst>
              <a:path w="8712200" h="72390" extrusionOk="0">
                <a:moveTo>
                  <a:pt x="8711996" y="71996"/>
                </a:moveTo>
                <a:lnTo>
                  <a:pt x="0" y="71996"/>
                </a:lnTo>
                <a:lnTo>
                  <a:pt x="0" y="0"/>
                </a:lnTo>
                <a:lnTo>
                  <a:pt x="8711996" y="0"/>
                </a:lnTo>
                <a:lnTo>
                  <a:pt x="8711996" y="71996"/>
                </a:lnTo>
                <a:close/>
              </a:path>
            </a:pathLst>
          </a:custGeom>
          <a:solidFill>
            <a:srgbClr val="064263"/>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91" name="Shape 91"/>
          <p:cNvSpPr txBox="1"/>
          <p:nvPr/>
        </p:nvSpPr>
        <p:spPr>
          <a:xfrm>
            <a:off x="216001" y="946796"/>
            <a:ext cx="3670199" cy="2778537"/>
          </a:xfrm>
          <a:prstGeom prst="rect">
            <a:avLst/>
          </a:prstGeom>
          <a:solidFill>
            <a:srgbClr val="DAE6F5"/>
          </a:solidFill>
          <a:ln>
            <a:noFill/>
          </a:ln>
        </p:spPr>
        <p:txBody>
          <a:bodyPr lIns="0" tIns="182875" rIns="0" bIns="0" anchor="t" anchorCtr="0">
            <a:noAutofit/>
          </a:bodyPr>
          <a:lstStyle/>
          <a:p>
            <a:pPr marL="215900" marR="0" lvl="0" indent="0" algn="l" rtl="0">
              <a:lnSpc>
                <a:spcPct val="100000"/>
              </a:lnSpc>
              <a:spcBef>
                <a:spcPts val="0"/>
              </a:spcBef>
              <a:buSzPct val="25000"/>
              <a:buNone/>
            </a:pPr>
            <a:r>
              <a:rPr lang="en" sz="1800" b="0" i="0" u="none" strike="noStrike" cap="none" baseline="0" dirty="0" smtClean="0">
                <a:solidFill>
                  <a:srgbClr val="1C75BB"/>
                </a:solidFill>
                <a:ea typeface="Helvetica Neue"/>
                <a:sym typeface="Helvetica Neue"/>
              </a:rPr>
              <a:t>Goal</a:t>
            </a:r>
            <a:endParaRPr lang="nl-NL" sz="1800" dirty="0">
              <a:solidFill>
                <a:srgbClr val="1C75BB"/>
              </a:solidFill>
              <a:ea typeface="Helvetica Neue"/>
              <a:sym typeface="Helvetica Neue"/>
            </a:endParaRPr>
          </a:p>
          <a:p>
            <a:pPr marL="215900" marR="0" lvl="0" indent="0" algn="l" rtl="0">
              <a:lnSpc>
                <a:spcPct val="100000"/>
              </a:lnSpc>
              <a:spcBef>
                <a:spcPts val="0"/>
              </a:spcBef>
              <a:buSzPct val="25000"/>
              <a:buNone/>
            </a:pPr>
            <a:endParaRPr lang="nl-NL" sz="1800" b="0" i="0" u="none" strike="noStrike" cap="none" baseline="0" dirty="0" smtClean="0">
              <a:solidFill>
                <a:srgbClr val="1C75BB"/>
              </a:solidFill>
              <a:ea typeface="Helvetica Neue"/>
              <a:sym typeface="Helvetica Neue"/>
            </a:endParaRPr>
          </a:p>
          <a:p>
            <a:pPr marL="215900" marR="0" lvl="0" indent="0" algn="l" rtl="0">
              <a:lnSpc>
                <a:spcPct val="100000"/>
              </a:lnSpc>
              <a:spcBef>
                <a:spcPts val="0"/>
              </a:spcBef>
              <a:buSzPct val="25000"/>
              <a:buNone/>
            </a:pPr>
            <a:r>
              <a:rPr lang="en" b="0" i="0" u="none" strike="noStrike" cap="none" baseline="0" dirty="0" smtClean="0">
                <a:solidFill>
                  <a:schemeClr val="dk1"/>
                </a:solidFill>
                <a:ea typeface="Helvetica Neue"/>
                <a:sym typeface="Helvetica Neue"/>
              </a:rPr>
              <a:t>The CCWG-Accountability is expected to deliver proposals that would enhance ICANN’s accountability towards all its stakeholders.</a:t>
            </a:r>
          </a:p>
          <a:p>
            <a:pPr marL="0" marR="0" lvl="0" indent="0" algn="l" rtl="0">
              <a:lnSpc>
                <a:spcPct val="100000"/>
              </a:lnSpc>
              <a:spcBef>
                <a:spcPts val="2"/>
              </a:spcBef>
              <a:buNone/>
            </a:pPr>
            <a:endParaRPr lang="en" b="0" i="0" u="none" strike="noStrike" cap="none" baseline="0" dirty="0">
              <a:solidFill>
                <a:schemeClr val="dk1"/>
              </a:solidFill>
              <a:ea typeface="Times New Roman"/>
              <a:sym typeface="Times New Roman"/>
            </a:endParaRPr>
          </a:p>
        </p:txBody>
      </p:sp>
      <p:sp>
        <p:nvSpPr>
          <p:cNvPr id="92" name="Shape 92"/>
          <p:cNvSpPr txBox="1">
            <a:spLocks noGrp="1"/>
          </p:cNvSpPr>
          <p:nvPr>
            <p:ph type="ftr" idx="11"/>
          </p:nvPr>
        </p:nvSpPr>
        <p:spPr>
          <a:xfrm>
            <a:off x="275252" y="6415298"/>
            <a:ext cx="5844194" cy="139799"/>
          </a:xfrm>
          <a:prstGeom prst="rect">
            <a:avLst/>
          </a:prstGeom>
          <a:noFill/>
          <a:ln>
            <a:noFill/>
          </a:ln>
        </p:spPr>
        <p:txBody>
          <a:bodyPr lIns="0" tIns="0" rIns="0" bIns="0" anchor="t" anchorCtr="0">
            <a:noAutofit/>
          </a:bodyPr>
          <a:lstStyle/>
          <a:p>
            <a:pPr marL="12700" marR="0" lvl="0" indent="0" algn="l" rtl="0">
              <a:lnSpc>
                <a:spcPct val="100000"/>
              </a:lnSpc>
              <a:spcBef>
                <a:spcPts val="0"/>
              </a:spcBef>
              <a:buSzPct val="25000"/>
              <a:buNone/>
            </a:pPr>
            <a:r>
              <a:rPr lang="en" sz="900" b="0" i="0" u="none" strike="noStrike" cap="none" baseline="0" dirty="0">
                <a:solidFill>
                  <a:srgbClr val="064263"/>
                </a:solidFill>
                <a:ea typeface="Helvetica Neue"/>
                <a:sym typeface="Helvetica Neue"/>
              </a:rPr>
              <a:t>Cross Community Working Group (CCWG) Accountability </a:t>
            </a:r>
            <a:r>
              <a:rPr lang="en" sz="900" b="0" i="0" u="none" strike="noStrike" cap="none" baseline="0" dirty="0" smtClean="0">
                <a:solidFill>
                  <a:srgbClr val="064263"/>
                </a:solidFill>
                <a:ea typeface="Helvetica Neue"/>
                <a:sym typeface="Helvetica Neue"/>
              </a:rPr>
              <a:t>Second Draft </a:t>
            </a:r>
            <a:r>
              <a:rPr lang="en" sz="900" b="0" i="0" u="none" strike="noStrike" cap="none" baseline="0" dirty="0">
                <a:solidFill>
                  <a:srgbClr val="064263"/>
                </a:solidFill>
                <a:ea typeface="Helvetica Neue"/>
                <a:sym typeface="Helvetica Neue"/>
              </a:rPr>
              <a:t>Proposal for Public Comment</a:t>
            </a:r>
          </a:p>
        </p:txBody>
      </p:sp>
      <p:sp>
        <p:nvSpPr>
          <p:cNvPr id="93" name="Shape 93"/>
          <p:cNvSpPr txBox="1">
            <a:spLocks noGrp="1"/>
          </p:cNvSpPr>
          <p:nvPr>
            <p:ph type="body" idx="1"/>
          </p:nvPr>
        </p:nvSpPr>
        <p:spPr>
          <a:xfrm>
            <a:off x="4419600" y="1143295"/>
            <a:ext cx="4232699" cy="4916700"/>
          </a:xfrm>
          <a:prstGeom prst="rect">
            <a:avLst/>
          </a:prstGeom>
          <a:noFill/>
          <a:ln>
            <a:noFill/>
          </a:ln>
        </p:spPr>
        <p:txBody>
          <a:bodyPr lIns="0" tIns="0" rIns="0" bIns="0" anchor="t" anchorCtr="0">
            <a:noAutofit/>
          </a:bodyPr>
          <a:lstStyle/>
          <a:p>
            <a:pPr marL="12700" marR="0" lvl="0" indent="0" algn="l" rtl="0">
              <a:lnSpc>
                <a:spcPct val="100000"/>
              </a:lnSpc>
              <a:spcBef>
                <a:spcPts val="0"/>
              </a:spcBef>
              <a:buSzPct val="25000"/>
              <a:buNone/>
            </a:pPr>
            <a:r>
              <a:rPr lang="en" sz="1800" b="0" i="0" u="none" strike="noStrike" cap="none" baseline="0" dirty="0" smtClean="0">
                <a:solidFill>
                  <a:srgbClr val="1C75BB"/>
                </a:solidFill>
                <a:ea typeface="Helvetica Neue"/>
                <a:sym typeface="Helvetica Neue"/>
              </a:rPr>
              <a:t>Scope</a:t>
            </a:r>
            <a:endParaRPr lang="en-US" sz="1800" b="0" i="0" u="none" strike="noStrike" cap="none" baseline="0" dirty="0" smtClean="0">
              <a:solidFill>
                <a:srgbClr val="1C75BB"/>
              </a:solidFill>
              <a:ea typeface="Helvetica Neue"/>
              <a:sym typeface="Helvetica Neue"/>
            </a:endParaRPr>
          </a:p>
          <a:p>
            <a:pPr marL="12700" marR="0" lvl="0" indent="0" algn="l" rtl="0">
              <a:lnSpc>
                <a:spcPct val="100000"/>
              </a:lnSpc>
              <a:spcBef>
                <a:spcPts val="0"/>
              </a:spcBef>
              <a:buSzPct val="25000"/>
              <a:buNone/>
            </a:pPr>
            <a:endParaRPr lang="en" sz="1250" b="0" i="0" u="none" strike="noStrike" cap="none" baseline="0" dirty="0" smtClean="0">
              <a:solidFill>
                <a:srgbClr val="1C75BB"/>
              </a:solidFill>
              <a:ea typeface="Times New Roman"/>
              <a:sym typeface="Times New Roman"/>
            </a:endParaRPr>
          </a:p>
          <a:p>
            <a:pPr marL="12700" marR="0" lvl="0" indent="0" algn="l" rtl="0">
              <a:lnSpc>
                <a:spcPct val="100000"/>
              </a:lnSpc>
              <a:spcBef>
                <a:spcPts val="0"/>
              </a:spcBef>
              <a:buSzPct val="25000"/>
              <a:buNone/>
            </a:pPr>
            <a:r>
              <a:rPr lang="en" b="1" i="0" u="none" strike="noStrike" cap="none" baseline="0" dirty="0" smtClean="0">
                <a:solidFill>
                  <a:srgbClr val="000000"/>
                </a:solidFill>
                <a:ea typeface="Helvetica Neue"/>
                <a:sym typeface="Helvetica Neue"/>
              </a:rPr>
              <a:t>Work Stream 1</a:t>
            </a:r>
            <a:r>
              <a:rPr lang="en-US" i="0" u="none" strike="noStrike" cap="none" dirty="0" smtClean="0">
                <a:solidFill>
                  <a:srgbClr val="000000"/>
                </a:solidFill>
                <a:ea typeface="Helvetica Neue"/>
                <a:sym typeface="Helvetica Neue"/>
              </a:rPr>
              <a:t> - </a:t>
            </a:r>
            <a:r>
              <a:rPr lang="en" dirty="0" smtClean="0">
                <a:ea typeface="Helvetica Neue"/>
                <a:sym typeface="Helvetica Neue"/>
              </a:rPr>
              <a:t>F</a:t>
            </a:r>
            <a:r>
              <a:rPr lang="en" b="0" i="0" u="none" strike="noStrike" cap="none" baseline="0" dirty="0" smtClean="0">
                <a:solidFill>
                  <a:srgbClr val="000000"/>
                </a:solidFill>
                <a:ea typeface="Helvetica Neue"/>
                <a:sym typeface="Helvetica Neue"/>
              </a:rPr>
              <a:t>ocuse</a:t>
            </a:r>
            <a:r>
              <a:rPr lang="en-US" b="0" i="0" u="none" strike="noStrike" cap="none" baseline="0" dirty="0" smtClean="0">
                <a:solidFill>
                  <a:srgbClr val="000000"/>
                </a:solidFill>
                <a:ea typeface="Helvetica Neue"/>
                <a:sym typeface="Helvetica Neue"/>
              </a:rPr>
              <a:t>s</a:t>
            </a:r>
            <a:r>
              <a:rPr lang="en" b="0" i="0" u="none" strike="noStrike" cap="none" baseline="0" dirty="0" smtClean="0">
                <a:solidFill>
                  <a:srgbClr val="000000"/>
                </a:solidFill>
                <a:ea typeface="Helvetica Neue"/>
                <a:sym typeface="Helvetica Neue"/>
              </a:rPr>
              <a:t> on mechanisms enhancing ICANN</a:t>
            </a:r>
            <a:r>
              <a:rPr lang="en" dirty="0" smtClean="0">
                <a:ea typeface="Helvetica Neue"/>
                <a:sym typeface="Helvetica Neue"/>
              </a:rPr>
              <a:t>’s a</a:t>
            </a:r>
            <a:r>
              <a:rPr lang="en" b="0" i="0" u="none" strike="noStrike" cap="none" baseline="0" dirty="0" smtClean="0">
                <a:solidFill>
                  <a:srgbClr val="000000"/>
                </a:solidFill>
                <a:ea typeface="Helvetica Neue"/>
                <a:sym typeface="Helvetica Neue"/>
              </a:rPr>
              <a:t>ccountability that must be in place or committed to within the time frame of the IANA Stewardship Transition</a:t>
            </a:r>
            <a:r>
              <a:rPr lang="en-US" dirty="0" smtClean="0">
                <a:ea typeface="Helvetica Neue"/>
                <a:sym typeface="Helvetica Neue"/>
              </a:rPr>
              <a:t>.</a:t>
            </a:r>
            <a:endParaRPr lang="en" b="0" i="0" u="none" strike="noStrike" cap="none" baseline="0" dirty="0" smtClean="0">
              <a:solidFill>
                <a:srgbClr val="000000"/>
              </a:solidFill>
              <a:ea typeface="Helvetica Neue"/>
              <a:sym typeface="Helvetica Neue"/>
            </a:endParaRPr>
          </a:p>
          <a:p>
            <a:pPr marL="12700" marR="117475" lvl="0" indent="0" algn="l" rtl="0">
              <a:lnSpc>
                <a:spcPct val="100000"/>
              </a:lnSpc>
              <a:spcBef>
                <a:spcPts val="0"/>
              </a:spcBef>
              <a:buNone/>
            </a:pPr>
            <a:endParaRPr lang="en" b="0" i="0" u="none" strike="noStrike" cap="none" baseline="0" dirty="0" smtClean="0">
              <a:solidFill>
                <a:srgbClr val="1C75BB"/>
              </a:solidFill>
              <a:ea typeface="Times New Roman"/>
              <a:sym typeface="Times New Roman"/>
            </a:endParaRPr>
          </a:p>
          <a:p>
            <a:pPr marL="12700" marR="0" lvl="0" indent="0" algn="l" rtl="0">
              <a:lnSpc>
                <a:spcPct val="100000"/>
              </a:lnSpc>
              <a:spcBef>
                <a:spcPts val="0"/>
              </a:spcBef>
              <a:buSzPct val="25000"/>
              <a:buNone/>
            </a:pPr>
            <a:r>
              <a:rPr lang="en" b="1" i="0" u="none" strike="noStrike" cap="none" baseline="0" dirty="0" smtClean="0">
                <a:solidFill>
                  <a:srgbClr val="000000"/>
                </a:solidFill>
                <a:ea typeface="Helvetica Neue"/>
                <a:sym typeface="Helvetica Neue"/>
              </a:rPr>
              <a:t>Work Stream 2</a:t>
            </a:r>
            <a:r>
              <a:rPr lang="en-US" i="0" u="none" strike="noStrike" cap="none" dirty="0" smtClean="0">
                <a:solidFill>
                  <a:srgbClr val="000000"/>
                </a:solidFill>
                <a:ea typeface="Helvetica Neue"/>
                <a:sym typeface="Helvetica Neue"/>
              </a:rPr>
              <a:t> - </a:t>
            </a:r>
            <a:r>
              <a:rPr lang="en" dirty="0" smtClean="0">
                <a:ea typeface="Helvetica Neue"/>
                <a:sym typeface="Helvetica Neue"/>
              </a:rPr>
              <a:t>F</a:t>
            </a:r>
            <a:r>
              <a:rPr lang="en" b="0" i="0" u="none" strike="noStrike" cap="none" baseline="0" dirty="0" smtClean="0">
                <a:solidFill>
                  <a:srgbClr val="000000"/>
                </a:solidFill>
                <a:ea typeface="Helvetica Neue"/>
                <a:sym typeface="Helvetica Neue"/>
              </a:rPr>
              <a:t>ocuse</a:t>
            </a:r>
            <a:r>
              <a:rPr lang="en-US" b="0" i="0" u="none" strike="noStrike" cap="none" baseline="0" dirty="0" smtClean="0">
                <a:solidFill>
                  <a:srgbClr val="000000"/>
                </a:solidFill>
                <a:ea typeface="Helvetica Neue"/>
                <a:sym typeface="Helvetica Neue"/>
              </a:rPr>
              <a:t>s</a:t>
            </a:r>
            <a:r>
              <a:rPr lang="en" b="0" i="0" u="none" strike="noStrike" cap="none" baseline="0" dirty="0" smtClean="0">
                <a:solidFill>
                  <a:srgbClr val="000000"/>
                </a:solidFill>
                <a:ea typeface="Helvetica Neue"/>
                <a:sym typeface="Helvetica Neue"/>
              </a:rPr>
              <a:t> on addressing accountability topics for which a timeline for developing solutions and full implementation may extend beyond the IANA Stewardship Transition.</a:t>
            </a:r>
            <a:endParaRPr lang="en" b="0" i="0" u="none" strike="noStrike" cap="none" baseline="0" dirty="0">
              <a:solidFill>
                <a:srgbClr val="000000"/>
              </a:solidFill>
              <a:ea typeface="Helvetica Neue"/>
              <a:sym typeface="Helvetica Neue"/>
            </a:endParaRPr>
          </a:p>
        </p:txBody>
      </p:sp>
      <p:sp>
        <p:nvSpPr>
          <p:cNvPr id="94" name="Shape 94"/>
          <p:cNvSpPr txBox="1">
            <a:spLocks noGrp="1"/>
          </p:cNvSpPr>
          <p:nvPr>
            <p:ph type="sldNum" idx="12"/>
          </p:nvPr>
        </p:nvSpPr>
        <p:spPr>
          <a:xfrm>
            <a:off x="8739496" y="6415298"/>
            <a:ext cx="178500" cy="139799"/>
          </a:xfrm>
          <a:prstGeom prst="rect">
            <a:avLst/>
          </a:prstGeom>
          <a:noFill/>
          <a:ln>
            <a:noFill/>
          </a:ln>
        </p:spPr>
        <p:txBody>
          <a:bodyPr lIns="0" tIns="0" rIns="0" bIns="0" anchor="t" anchorCtr="0">
            <a:noAutofit/>
          </a:bodyPr>
          <a:lstStyle/>
          <a:p>
            <a:pPr marL="25400" marR="0" lvl="0" indent="0" algn="l" rtl="0">
              <a:lnSpc>
                <a:spcPct val="100000"/>
              </a:lnSpc>
              <a:spcBef>
                <a:spcPts val="0"/>
              </a:spcBef>
              <a:buSzPct val="25000"/>
              <a:buNone/>
            </a:pPr>
            <a:fld id="{00000000-1234-1234-1234-123412341234}" type="slidenum">
              <a:rPr lang="en" sz="900" b="0" i="0" u="none" strike="noStrike" cap="none" baseline="0">
                <a:solidFill>
                  <a:schemeClr val="lt1"/>
                </a:solidFill>
                <a:latin typeface="Arial"/>
                <a:ea typeface="Helvetica Neue"/>
                <a:cs typeface="Arial"/>
                <a:sym typeface="Helvetica Neue"/>
              </a:rPr>
              <a:pPr marL="25400" marR="0" lvl="0" indent="0" algn="l" rtl="0">
                <a:lnSpc>
                  <a:spcPct val="100000"/>
                </a:lnSpc>
                <a:spcBef>
                  <a:spcPts val="0"/>
                </a:spcBef>
                <a:buSzPct val="25000"/>
                <a:buNone/>
              </a:pPr>
              <a:t>2</a:t>
            </a:fld>
            <a:endParaRPr lang="en" sz="900" b="0" i="0" u="none" strike="noStrike" cap="none" baseline="0" dirty="0">
              <a:solidFill>
                <a:schemeClr val="lt1"/>
              </a:solidFill>
              <a:latin typeface="Arial"/>
              <a:ea typeface="Helvetica Neue"/>
              <a:cs typeface="Arial"/>
              <a:sym typeface="Helvetica Neue"/>
            </a:endParaRPr>
          </a:p>
        </p:txBody>
      </p:sp>
      <p:sp>
        <p:nvSpPr>
          <p:cNvPr id="11" name="Shape 122"/>
          <p:cNvSpPr txBox="1"/>
          <p:nvPr/>
        </p:nvSpPr>
        <p:spPr>
          <a:xfrm>
            <a:off x="335727" y="4079869"/>
            <a:ext cx="8234012" cy="2052418"/>
          </a:xfrm>
          <a:prstGeom prst="rect">
            <a:avLst/>
          </a:prstGeom>
          <a:noFill/>
          <a:ln>
            <a:noFill/>
          </a:ln>
        </p:spPr>
        <p:txBody>
          <a:bodyPr lIns="91425" tIns="91425" rIns="91425" bIns="91425" anchor="t" anchorCtr="0">
            <a:noAutofit/>
          </a:bodyPr>
          <a:lstStyle/>
          <a:p>
            <a:pPr lvl="0" rtl="0">
              <a:spcBef>
                <a:spcPts val="0"/>
              </a:spcBef>
              <a:buNone/>
            </a:pPr>
            <a:r>
              <a:rPr lang="en-US" sz="1600" dirty="0" smtClean="0">
                <a:solidFill>
                  <a:srgbClr val="1960AD"/>
                </a:solidFill>
              </a:rPr>
              <a:t>The ICANN Community &amp; Board of Directors</a:t>
            </a:r>
            <a:endParaRPr lang="en" sz="1600" dirty="0">
              <a:solidFill>
                <a:srgbClr val="1960AD"/>
              </a:solidFill>
            </a:endParaRPr>
          </a:p>
          <a:p>
            <a:pPr lvl="0"/>
            <a:r>
              <a:rPr lang="en-US" dirty="0" smtClean="0"/>
              <a:t/>
            </a:r>
            <a:br>
              <a:rPr lang="en-US" dirty="0" smtClean="0"/>
            </a:br>
            <a:r>
              <a:rPr lang="en-US" dirty="0"/>
              <a:t>The ICANN Community is organized in three Supporting Organizations (SOs) and four Advisory Committees (</a:t>
            </a:r>
            <a:r>
              <a:rPr lang="en-US" dirty="0" err="1"/>
              <a:t>ACs</a:t>
            </a:r>
            <a:r>
              <a:rPr lang="en-US" dirty="0" smtClean="0"/>
              <a:t>); each represents key stakeholders </a:t>
            </a:r>
            <a:r>
              <a:rPr lang="en-US" dirty="0"/>
              <a:t>and </a:t>
            </a:r>
            <a:r>
              <a:rPr lang="en-US" u="sng" dirty="0"/>
              <a:t>each </a:t>
            </a:r>
            <a:r>
              <a:rPr lang="en-US" u="sng" dirty="0" smtClean="0"/>
              <a:t>has representation </a:t>
            </a:r>
            <a:r>
              <a:rPr lang="en-US" u="sng" dirty="0"/>
              <a:t>on ICANN’s Board of Directors</a:t>
            </a:r>
            <a:r>
              <a:rPr lang="en-US" dirty="0"/>
              <a:t>. While the ICANN Board has the ultimate authority to approve or reject policy recommendations, Supporting Organizations are responsible for developing and making policy recommendations to the Board. Advisory Committees formally advise the ICANN Board </a:t>
            </a:r>
            <a:r>
              <a:rPr lang="en-US" dirty="0" smtClean="0"/>
              <a:t>on particular </a:t>
            </a:r>
            <a:r>
              <a:rPr lang="en-US" dirty="0"/>
              <a:t>issues or policy areas. Much of the CCWG-Accountability’s efforts are focused on ensuring accountability of the Board of Directors (and ICANN staff) toward these stakeholders.</a:t>
            </a:r>
            <a:endParaRPr lang="en" dirty="0"/>
          </a:p>
        </p:txBody>
      </p:sp>
      <p:sp>
        <p:nvSpPr>
          <p:cNvPr id="13" name="TextBox 12"/>
          <p:cNvSpPr txBox="1"/>
          <p:nvPr/>
        </p:nvSpPr>
        <p:spPr>
          <a:xfrm>
            <a:off x="463169" y="2825653"/>
            <a:ext cx="2129646" cy="95410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smtClean="0"/>
              <a:t>Lawyers’ Comment:  This is not true.  For example, </a:t>
            </a:r>
            <a:r>
              <a:rPr lang="en-US" dirty="0" err="1" smtClean="0"/>
              <a:t>GAC</a:t>
            </a:r>
            <a:r>
              <a:rPr lang="en-US" dirty="0" smtClean="0"/>
              <a:t> does not have representation</a:t>
            </a:r>
            <a:endParaRPr lang="en-US" dirty="0"/>
          </a:p>
        </p:txBody>
      </p:sp>
      <p:cxnSp>
        <p:nvCxnSpPr>
          <p:cNvPr id="15" name="Straight Arrow Connector 14"/>
          <p:cNvCxnSpPr>
            <a:stCxn id="13" idx="2"/>
          </p:cNvCxnSpPr>
          <p:nvPr/>
        </p:nvCxnSpPr>
        <p:spPr>
          <a:xfrm>
            <a:off x="1527992" y="3779760"/>
            <a:ext cx="3656957" cy="1113787"/>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7" name="TextBox 16"/>
          <p:cNvSpPr txBox="1"/>
          <p:nvPr/>
        </p:nvSpPr>
        <p:spPr>
          <a:xfrm>
            <a:off x="6119446" y="6334780"/>
            <a:ext cx="2129646" cy="52322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smtClean="0"/>
              <a:t>Lawyers’ Comment :  Global change</a:t>
            </a:r>
            <a:endParaRPr lang="en-US" dirty="0"/>
          </a:p>
        </p:txBody>
      </p:sp>
      <p:cxnSp>
        <p:nvCxnSpPr>
          <p:cNvPr id="18" name="Straight Arrow Connector 17"/>
          <p:cNvCxnSpPr>
            <a:stCxn id="17" idx="1"/>
          </p:cNvCxnSpPr>
          <p:nvPr/>
        </p:nvCxnSpPr>
        <p:spPr>
          <a:xfrm flipH="1" flipV="1">
            <a:off x="3581400" y="6553200"/>
            <a:ext cx="2538046" cy="4319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Shape 100"/>
          <p:cNvSpPr/>
          <p:nvPr/>
        </p:nvSpPr>
        <p:spPr>
          <a:xfrm>
            <a:off x="4643700" y="3943216"/>
            <a:ext cx="4284344" cy="2202370"/>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01" name="Shape 101"/>
          <p:cNvSpPr/>
          <p:nvPr/>
        </p:nvSpPr>
        <p:spPr>
          <a:xfrm>
            <a:off x="216000" y="1608667"/>
            <a:ext cx="4284344" cy="2202370"/>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02" name="Shape 102"/>
          <p:cNvSpPr/>
          <p:nvPr/>
        </p:nvSpPr>
        <p:spPr>
          <a:xfrm>
            <a:off x="4643700" y="1608667"/>
            <a:ext cx="4284344" cy="2202370"/>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04" name="Shape 104"/>
          <p:cNvSpPr/>
          <p:nvPr/>
        </p:nvSpPr>
        <p:spPr>
          <a:xfrm>
            <a:off x="216000" y="3943216"/>
            <a:ext cx="4284344" cy="2202370"/>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05" name="Shape 105"/>
          <p:cNvSpPr/>
          <p:nvPr/>
        </p:nvSpPr>
        <p:spPr>
          <a:xfrm>
            <a:off x="8423997" y="6377394"/>
            <a:ext cx="504189" cy="216533"/>
          </a:xfrm>
          <a:custGeom>
            <a:avLst/>
            <a:gdLst/>
            <a:ahLst/>
            <a:cxnLst/>
            <a:rect l="0" t="0" r="0" b="0"/>
            <a:pathLst>
              <a:path w="504190" h="216534" extrusionOk="0">
                <a:moveTo>
                  <a:pt x="0" y="216001"/>
                </a:moveTo>
                <a:lnTo>
                  <a:pt x="503999" y="216001"/>
                </a:lnTo>
                <a:lnTo>
                  <a:pt x="503999" y="0"/>
                </a:lnTo>
                <a:lnTo>
                  <a:pt x="0" y="0"/>
                </a:lnTo>
                <a:lnTo>
                  <a:pt x="0" y="216001"/>
                </a:lnTo>
                <a:close/>
              </a:path>
            </a:pathLst>
          </a:custGeom>
          <a:solidFill>
            <a:srgbClr val="064263"/>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06" name="Shape 106"/>
          <p:cNvSpPr/>
          <p:nvPr/>
        </p:nvSpPr>
        <p:spPr>
          <a:xfrm>
            <a:off x="216001" y="6377394"/>
            <a:ext cx="8208008" cy="216533"/>
          </a:xfrm>
          <a:custGeom>
            <a:avLst/>
            <a:gdLst/>
            <a:ahLst/>
            <a:cxnLst/>
            <a:rect l="0" t="0" r="0" b="0"/>
            <a:pathLst>
              <a:path w="8208009" h="216534" extrusionOk="0">
                <a:moveTo>
                  <a:pt x="0" y="216001"/>
                </a:moveTo>
                <a:lnTo>
                  <a:pt x="8207997" y="216001"/>
                </a:lnTo>
                <a:lnTo>
                  <a:pt x="8207997" y="0"/>
                </a:lnTo>
                <a:lnTo>
                  <a:pt x="0" y="0"/>
                </a:lnTo>
                <a:lnTo>
                  <a:pt x="0" y="216001"/>
                </a:lnTo>
                <a:close/>
              </a:path>
            </a:pathLst>
          </a:custGeom>
          <a:solidFill>
            <a:srgbClr val="BBBDC0"/>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07" name="Shape 107"/>
          <p:cNvSpPr txBox="1">
            <a:spLocks noGrp="1"/>
          </p:cNvSpPr>
          <p:nvPr>
            <p:ph type="title"/>
          </p:nvPr>
        </p:nvSpPr>
        <p:spPr>
          <a:xfrm>
            <a:off x="275300" y="228600"/>
            <a:ext cx="8593500" cy="330300"/>
          </a:xfrm>
          <a:prstGeom prst="rect">
            <a:avLst/>
          </a:prstGeom>
          <a:noFill/>
          <a:ln>
            <a:noFill/>
          </a:ln>
        </p:spPr>
        <p:txBody>
          <a:bodyPr lIns="0" tIns="0" rIns="0" bIns="0" anchor="t" anchorCtr="0">
            <a:noAutofit/>
          </a:bodyPr>
          <a:lstStyle/>
          <a:p>
            <a:pPr marL="12700" marR="0" lvl="0" indent="0" algn="l" rtl="0">
              <a:lnSpc>
                <a:spcPct val="100000"/>
              </a:lnSpc>
              <a:spcBef>
                <a:spcPts val="0"/>
              </a:spcBef>
              <a:buSzPct val="25000"/>
              <a:buNone/>
            </a:pPr>
            <a:r>
              <a:rPr lang="en" sz="2400" dirty="0">
                <a:solidFill>
                  <a:srgbClr val="1C75BB"/>
                </a:solidFill>
                <a:ea typeface="Helvetica Neue"/>
                <a:sym typeface="Helvetica Neue"/>
              </a:rPr>
              <a:t>Accountability Mechanisms</a:t>
            </a:r>
          </a:p>
        </p:txBody>
      </p:sp>
      <p:sp>
        <p:nvSpPr>
          <p:cNvPr id="108" name="Shape 108"/>
          <p:cNvSpPr/>
          <p:nvPr/>
        </p:nvSpPr>
        <p:spPr>
          <a:xfrm>
            <a:off x="216001" y="653402"/>
            <a:ext cx="8712199" cy="72389"/>
          </a:xfrm>
          <a:custGeom>
            <a:avLst/>
            <a:gdLst/>
            <a:ahLst/>
            <a:cxnLst/>
            <a:rect l="0" t="0" r="0" b="0"/>
            <a:pathLst>
              <a:path w="8712200" h="72390" extrusionOk="0">
                <a:moveTo>
                  <a:pt x="8711996" y="71996"/>
                </a:moveTo>
                <a:lnTo>
                  <a:pt x="0" y="71996"/>
                </a:lnTo>
                <a:lnTo>
                  <a:pt x="0" y="0"/>
                </a:lnTo>
                <a:lnTo>
                  <a:pt x="8711996" y="0"/>
                </a:lnTo>
                <a:lnTo>
                  <a:pt x="8711996" y="71996"/>
                </a:lnTo>
                <a:close/>
              </a:path>
            </a:pathLst>
          </a:custGeom>
          <a:solidFill>
            <a:srgbClr val="064263"/>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09" name="Shape 109"/>
          <p:cNvSpPr/>
          <p:nvPr/>
        </p:nvSpPr>
        <p:spPr>
          <a:xfrm>
            <a:off x="2292201" y="1955895"/>
            <a:ext cx="1927200" cy="841200"/>
          </a:xfrm>
          <a:prstGeom prst="rect">
            <a:avLst/>
          </a:prstGeom>
          <a:blipFill rotWithShape="1">
            <a:blip r:embed="rId3">
              <a:alphaModFix/>
            </a:blip>
            <a:stretch>
              <a:fillRect/>
            </a:stretch>
          </a:blip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10" name="Shape 110"/>
          <p:cNvSpPr/>
          <p:nvPr/>
        </p:nvSpPr>
        <p:spPr>
          <a:xfrm>
            <a:off x="6543750" y="2045630"/>
            <a:ext cx="1927200" cy="769500"/>
          </a:xfrm>
          <a:prstGeom prst="rect">
            <a:avLst/>
          </a:prstGeom>
          <a:blipFill rotWithShape="1">
            <a:blip r:embed="rId4">
              <a:alphaModFix/>
            </a:blip>
            <a:stretch>
              <a:fillRect/>
            </a:stretch>
          </a:blip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11" name="Shape 111"/>
          <p:cNvSpPr/>
          <p:nvPr/>
        </p:nvSpPr>
        <p:spPr>
          <a:xfrm>
            <a:off x="800186" y="4365192"/>
            <a:ext cx="962699" cy="1456500"/>
          </a:xfrm>
          <a:prstGeom prst="rect">
            <a:avLst/>
          </a:prstGeom>
          <a:blipFill rotWithShape="1">
            <a:blip r:embed="rId5">
              <a:alphaModFix/>
            </a:blip>
            <a:stretch>
              <a:fillRect/>
            </a:stretch>
          </a:blip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grpSp>
        <p:nvGrpSpPr>
          <p:cNvPr id="112" name="Shape 112"/>
          <p:cNvGrpSpPr/>
          <p:nvPr/>
        </p:nvGrpSpPr>
        <p:grpSpPr>
          <a:xfrm>
            <a:off x="5056196" y="4302951"/>
            <a:ext cx="2260599" cy="606449"/>
            <a:chOff x="5056196" y="4187125"/>
            <a:chExt cx="2260599" cy="606449"/>
          </a:xfrm>
        </p:grpSpPr>
        <p:sp>
          <p:nvSpPr>
            <p:cNvPr id="113" name="Shape 113"/>
            <p:cNvSpPr/>
            <p:nvPr/>
          </p:nvSpPr>
          <p:spPr>
            <a:xfrm>
              <a:off x="5056196" y="4605856"/>
              <a:ext cx="2260599" cy="187718"/>
            </a:xfrm>
            <a:custGeom>
              <a:avLst/>
              <a:gdLst/>
              <a:ahLst/>
              <a:cxnLst/>
              <a:rect l="0" t="0" r="0" b="0"/>
              <a:pathLst>
                <a:path w="2260600" h="198120" extrusionOk="0">
                  <a:moveTo>
                    <a:pt x="1036154" y="0"/>
                  </a:moveTo>
                  <a:lnTo>
                    <a:pt x="972070" y="360"/>
                  </a:lnTo>
                  <a:lnTo>
                    <a:pt x="874389" y="2274"/>
                  </a:lnTo>
                  <a:lnTo>
                    <a:pt x="776763" y="5957"/>
                  </a:lnTo>
                  <a:lnTo>
                    <a:pt x="679222" y="11409"/>
                  </a:lnTo>
                  <a:lnTo>
                    <a:pt x="593264" y="17707"/>
                  </a:lnTo>
                  <a:lnTo>
                    <a:pt x="484518" y="27609"/>
                  </a:lnTo>
                  <a:lnTo>
                    <a:pt x="387416" y="38356"/>
                  </a:lnTo>
                  <a:lnTo>
                    <a:pt x="302413" y="49271"/>
                  </a:lnTo>
                  <a:lnTo>
                    <a:pt x="244772" y="58356"/>
                  </a:lnTo>
                  <a:lnTo>
                    <a:pt x="195412" y="67736"/>
                  </a:lnTo>
                  <a:lnTo>
                    <a:pt x="142993" y="79806"/>
                  </a:lnTo>
                  <a:lnTo>
                    <a:pt x="92391" y="94592"/>
                  </a:lnTo>
                  <a:lnTo>
                    <a:pt x="48484" y="112123"/>
                  </a:lnTo>
                  <a:lnTo>
                    <a:pt x="16146" y="132425"/>
                  </a:lnTo>
                  <a:lnTo>
                    <a:pt x="0" y="168134"/>
                  </a:lnTo>
                  <a:lnTo>
                    <a:pt x="5685" y="181452"/>
                  </a:lnTo>
                  <a:lnTo>
                    <a:pt x="17919" y="195482"/>
                  </a:lnTo>
                  <a:lnTo>
                    <a:pt x="20484" y="197832"/>
                  </a:lnTo>
                  <a:lnTo>
                    <a:pt x="25387" y="194606"/>
                  </a:lnTo>
                  <a:lnTo>
                    <a:pt x="23024" y="191545"/>
                  </a:lnTo>
                  <a:lnTo>
                    <a:pt x="16114" y="179280"/>
                  </a:lnTo>
                  <a:lnTo>
                    <a:pt x="35946" y="136820"/>
                  </a:lnTo>
                  <a:lnTo>
                    <a:pt x="86669" y="111678"/>
                  </a:lnTo>
                  <a:lnTo>
                    <a:pt x="130057" y="97988"/>
                  </a:lnTo>
                  <a:lnTo>
                    <a:pt x="176437" y="86678"/>
                  </a:lnTo>
                  <a:lnTo>
                    <a:pt x="221810" y="77686"/>
                  </a:lnTo>
                  <a:lnTo>
                    <a:pt x="262178" y="70945"/>
                  </a:lnTo>
                  <a:lnTo>
                    <a:pt x="397744" y="53315"/>
                  </a:lnTo>
                  <a:lnTo>
                    <a:pt x="498098" y="42646"/>
                  </a:lnTo>
                  <a:lnTo>
                    <a:pt x="598639" y="33862"/>
                  </a:lnTo>
                  <a:lnTo>
                    <a:pt x="679839" y="28156"/>
                  </a:lnTo>
                  <a:lnTo>
                    <a:pt x="761118" y="23676"/>
                  </a:lnTo>
                  <a:lnTo>
                    <a:pt x="842458" y="20420"/>
                  </a:lnTo>
                  <a:lnTo>
                    <a:pt x="950971" y="17979"/>
                  </a:lnTo>
                  <a:lnTo>
                    <a:pt x="1494150" y="17570"/>
                  </a:lnTo>
                  <a:lnTo>
                    <a:pt x="1488841" y="17115"/>
                  </a:lnTo>
                  <a:lnTo>
                    <a:pt x="1423927" y="12385"/>
                  </a:lnTo>
                  <a:lnTo>
                    <a:pt x="1359049" y="8460"/>
                  </a:lnTo>
                  <a:lnTo>
                    <a:pt x="1294233" y="5314"/>
                  </a:lnTo>
                  <a:lnTo>
                    <a:pt x="1229507" y="2921"/>
                  </a:lnTo>
                  <a:lnTo>
                    <a:pt x="1164901" y="1254"/>
                  </a:lnTo>
                  <a:lnTo>
                    <a:pt x="1100440" y="289"/>
                  </a:lnTo>
                  <a:lnTo>
                    <a:pt x="1036154" y="0"/>
                  </a:lnTo>
                  <a:close/>
                </a:path>
                <a:path w="2260600" h="198120" extrusionOk="0">
                  <a:moveTo>
                    <a:pt x="1494150" y="17570"/>
                  </a:moveTo>
                  <a:lnTo>
                    <a:pt x="1032375" y="17570"/>
                  </a:lnTo>
                  <a:lnTo>
                    <a:pt x="1113775" y="18376"/>
                  </a:lnTo>
                  <a:lnTo>
                    <a:pt x="1197210" y="20536"/>
                  </a:lnTo>
                  <a:lnTo>
                    <a:pt x="1253361" y="22862"/>
                  </a:lnTo>
                  <a:lnTo>
                    <a:pt x="1309367" y="25869"/>
                  </a:lnTo>
                  <a:lnTo>
                    <a:pt x="1365237" y="29533"/>
                  </a:lnTo>
                  <a:lnTo>
                    <a:pt x="1420983" y="33832"/>
                  </a:lnTo>
                  <a:lnTo>
                    <a:pt x="1476615" y="38741"/>
                  </a:lnTo>
                  <a:lnTo>
                    <a:pt x="1532144" y="44237"/>
                  </a:lnTo>
                  <a:lnTo>
                    <a:pt x="1642932" y="56895"/>
                  </a:lnTo>
                  <a:lnTo>
                    <a:pt x="1753432" y="71618"/>
                  </a:lnTo>
                  <a:lnTo>
                    <a:pt x="1863728" y="88216"/>
                  </a:lnTo>
                  <a:lnTo>
                    <a:pt x="1973903" y="106502"/>
                  </a:lnTo>
                  <a:lnTo>
                    <a:pt x="2084040" y="126286"/>
                  </a:lnTo>
                  <a:lnTo>
                    <a:pt x="2249360" y="158360"/>
                  </a:lnTo>
                  <a:lnTo>
                    <a:pt x="2258671" y="155016"/>
                  </a:lnTo>
                  <a:lnTo>
                    <a:pt x="2197239" y="129610"/>
                  </a:lnTo>
                  <a:lnTo>
                    <a:pt x="2133778" y="114329"/>
                  </a:lnTo>
                  <a:lnTo>
                    <a:pt x="2070046" y="100136"/>
                  </a:lnTo>
                  <a:lnTo>
                    <a:pt x="2006070" y="87006"/>
                  </a:lnTo>
                  <a:lnTo>
                    <a:pt x="1941879" y="74912"/>
                  </a:lnTo>
                  <a:lnTo>
                    <a:pt x="1877500" y="63829"/>
                  </a:lnTo>
                  <a:lnTo>
                    <a:pt x="1812961" y="53732"/>
                  </a:lnTo>
                  <a:lnTo>
                    <a:pt x="1748290" y="44593"/>
                  </a:lnTo>
                  <a:lnTo>
                    <a:pt x="1683514" y="36388"/>
                  </a:lnTo>
                  <a:lnTo>
                    <a:pt x="1618663" y="29090"/>
                  </a:lnTo>
                  <a:lnTo>
                    <a:pt x="1553762" y="22675"/>
                  </a:lnTo>
                  <a:lnTo>
                    <a:pt x="1494150" y="17570"/>
                  </a:lnTo>
                  <a:close/>
                </a:path>
              </a:pathLst>
            </a:custGeom>
            <a:solidFill>
              <a:srgbClr val="221F1F"/>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14" name="Shape 114"/>
            <p:cNvSpPr/>
            <p:nvPr/>
          </p:nvSpPr>
          <p:spPr>
            <a:xfrm>
              <a:off x="5465333" y="4187125"/>
              <a:ext cx="1607699" cy="582300"/>
            </a:xfrm>
            <a:prstGeom prst="rect">
              <a:avLst/>
            </a:prstGeom>
            <a:blipFill rotWithShape="1">
              <a:blip r:embed="rId6">
                <a:alphaModFix/>
              </a:blip>
              <a:stretch>
                <a:fillRect/>
              </a:stretch>
            </a:blip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grpSp>
      <p:sp>
        <p:nvSpPr>
          <p:cNvPr id="115" name="Shape 115"/>
          <p:cNvSpPr txBox="1">
            <a:spLocks noGrp="1"/>
          </p:cNvSpPr>
          <p:nvPr>
            <p:ph type="ftr" idx="11"/>
          </p:nvPr>
        </p:nvSpPr>
        <p:spPr>
          <a:xfrm>
            <a:off x="275252" y="6415298"/>
            <a:ext cx="5068499" cy="139799"/>
          </a:xfrm>
          <a:prstGeom prst="rect">
            <a:avLst/>
          </a:prstGeom>
          <a:noFill/>
          <a:ln>
            <a:noFill/>
          </a:ln>
        </p:spPr>
        <p:txBody>
          <a:bodyPr lIns="0" tIns="0" rIns="0" bIns="0" anchor="t" anchorCtr="0">
            <a:noAutofit/>
          </a:bodyPr>
          <a:lstStyle/>
          <a:p>
            <a:pPr marL="12700" marR="0" lvl="0" indent="0" algn="l" rtl="0">
              <a:lnSpc>
                <a:spcPct val="100000"/>
              </a:lnSpc>
              <a:spcBef>
                <a:spcPts val="0"/>
              </a:spcBef>
              <a:buSzPct val="25000"/>
              <a:buNone/>
            </a:pPr>
            <a:r>
              <a:rPr lang="en" sz="900" b="0" i="0" u="none" strike="noStrike" cap="none" baseline="0" dirty="0">
                <a:solidFill>
                  <a:srgbClr val="064263"/>
                </a:solidFill>
                <a:ea typeface="Helvetica Neue"/>
                <a:sym typeface="Helvetica Neue"/>
              </a:rPr>
              <a:t>Cross Community Working Group (CCWG) Accountability Initial Draft Proposal for Public Comment</a:t>
            </a:r>
          </a:p>
        </p:txBody>
      </p:sp>
      <p:sp>
        <p:nvSpPr>
          <p:cNvPr id="116" name="Shape 116"/>
          <p:cNvSpPr txBox="1">
            <a:spLocks noGrp="1"/>
          </p:cNvSpPr>
          <p:nvPr>
            <p:ph type="sldNum" idx="12"/>
          </p:nvPr>
        </p:nvSpPr>
        <p:spPr>
          <a:xfrm>
            <a:off x="8739496" y="6415298"/>
            <a:ext cx="178500" cy="139799"/>
          </a:xfrm>
          <a:prstGeom prst="rect">
            <a:avLst/>
          </a:prstGeom>
          <a:noFill/>
          <a:ln>
            <a:noFill/>
          </a:ln>
        </p:spPr>
        <p:txBody>
          <a:bodyPr lIns="0" tIns="0" rIns="0" bIns="0" anchor="t" anchorCtr="0">
            <a:noAutofit/>
          </a:bodyPr>
          <a:lstStyle/>
          <a:p>
            <a:pPr marL="25400" marR="0" lvl="0" indent="0" algn="l" rtl="0">
              <a:lnSpc>
                <a:spcPct val="100000"/>
              </a:lnSpc>
              <a:spcBef>
                <a:spcPts val="0"/>
              </a:spcBef>
              <a:buSzPct val="25000"/>
              <a:buNone/>
            </a:pPr>
            <a:fld id="{00000000-1234-1234-1234-123412341234}" type="slidenum">
              <a:rPr lang="en" sz="900" b="0" i="0" u="none" strike="noStrike" cap="none" baseline="0">
                <a:solidFill>
                  <a:schemeClr val="lt1"/>
                </a:solidFill>
                <a:latin typeface="Arial"/>
                <a:ea typeface="Helvetica Neue"/>
                <a:cs typeface="Arial"/>
                <a:sym typeface="Helvetica Neue"/>
              </a:rPr>
              <a:pPr marL="25400" marR="0" lvl="0" indent="0" algn="l" rtl="0">
                <a:lnSpc>
                  <a:spcPct val="100000"/>
                </a:lnSpc>
                <a:spcBef>
                  <a:spcPts val="0"/>
                </a:spcBef>
                <a:buSzPct val="25000"/>
                <a:buNone/>
              </a:pPr>
              <a:t>3</a:t>
            </a:fld>
            <a:endParaRPr lang="en" sz="900" b="0" i="0" u="none" strike="noStrike" cap="none" baseline="0">
              <a:solidFill>
                <a:schemeClr val="lt1"/>
              </a:solidFill>
              <a:latin typeface="Arial"/>
              <a:ea typeface="Helvetica Neue"/>
              <a:cs typeface="Arial"/>
              <a:sym typeface="Helvetica Neue"/>
            </a:endParaRPr>
          </a:p>
        </p:txBody>
      </p:sp>
      <p:sp>
        <p:nvSpPr>
          <p:cNvPr id="117" name="Shape 117"/>
          <p:cNvSpPr txBox="1"/>
          <p:nvPr/>
        </p:nvSpPr>
        <p:spPr>
          <a:xfrm>
            <a:off x="216000" y="802750"/>
            <a:ext cx="8712299" cy="521699"/>
          </a:xfrm>
          <a:prstGeom prst="rect">
            <a:avLst/>
          </a:prstGeom>
          <a:noFill/>
          <a:ln>
            <a:noFill/>
          </a:ln>
        </p:spPr>
        <p:txBody>
          <a:bodyPr lIns="91425" tIns="91425" rIns="91425" bIns="91425" anchor="t" anchorCtr="0">
            <a:noAutofit/>
          </a:bodyPr>
          <a:lstStyle/>
          <a:p>
            <a:pPr lvl="0" indent="-342900" rtl="0">
              <a:lnSpc>
                <a:spcPct val="115000"/>
              </a:lnSpc>
              <a:spcBef>
                <a:spcPts val="0"/>
              </a:spcBef>
              <a:buClr>
                <a:schemeClr val="dk1"/>
              </a:buClr>
              <a:buSzPct val="78571"/>
              <a:buFont typeface="Arial"/>
              <a:buNone/>
            </a:pPr>
            <a:r>
              <a:rPr lang="en" dirty="0" smtClean="0">
                <a:solidFill>
                  <a:srgbClr val="4F81BD"/>
                </a:solidFill>
              </a:rPr>
              <a:t>The CCWG-Accountability has </a:t>
            </a:r>
            <a:r>
              <a:rPr lang="en" b="1" dirty="0" smtClean="0">
                <a:solidFill>
                  <a:srgbClr val="4F81BD"/>
                </a:solidFill>
              </a:rPr>
              <a:t>identified </a:t>
            </a:r>
            <a:r>
              <a:rPr lang="en-US" b="1" dirty="0" smtClean="0">
                <a:solidFill>
                  <a:srgbClr val="4F81BD"/>
                </a:solidFill>
              </a:rPr>
              <a:t>four </a:t>
            </a:r>
            <a:r>
              <a:rPr lang="en" b="1" dirty="0" smtClean="0">
                <a:solidFill>
                  <a:srgbClr val="4F81BD"/>
                </a:solidFill>
              </a:rPr>
              <a:t>building blocks that would form the accountability mechanisms required </a:t>
            </a:r>
            <a:r>
              <a:rPr lang="en" dirty="0" smtClean="0">
                <a:solidFill>
                  <a:srgbClr val="4F81BD"/>
                </a:solidFill>
              </a:rPr>
              <a:t>to improve</a:t>
            </a:r>
            <a:r>
              <a:rPr lang="en-US" dirty="0" smtClean="0">
                <a:solidFill>
                  <a:srgbClr val="4F81BD"/>
                </a:solidFill>
              </a:rPr>
              <a:t> ICANN’s</a:t>
            </a:r>
            <a:r>
              <a:rPr lang="en" dirty="0" smtClean="0">
                <a:solidFill>
                  <a:srgbClr val="4F81BD"/>
                </a:solidFill>
              </a:rPr>
              <a:t> accountability. </a:t>
            </a:r>
          </a:p>
          <a:p>
            <a:pPr>
              <a:spcBef>
                <a:spcPts val="0"/>
              </a:spcBef>
              <a:buNone/>
            </a:pPr>
            <a:endParaRPr lang="en" b="1" dirty="0">
              <a:solidFill>
                <a:schemeClr val="accent1"/>
              </a:solidFill>
            </a:endParaRPr>
          </a:p>
        </p:txBody>
      </p:sp>
      <p:sp>
        <p:nvSpPr>
          <p:cNvPr id="120" name="Shape 120"/>
          <p:cNvSpPr txBox="1"/>
          <p:nvPr/>
        </p:nvSpPr>
        <p:spPr>
          <a:xfrm>
            <a:off x="1958887" y="4365201"/>
            <a:ext cx="2431684" cy="1297199"/>
          </a:xfrm>
          <a:prstGeom prst="rect">
            <a:avLst/>
          </a:prstGeom>
          <a:noFill/>
          <a:ln>
            <a:noFill/>
          </a:ln>
        </p:spPr>
        <p:txBody>
          <a:bodyPr lIns="91425" tIns="91425" rIns="91425" bIns="91425" anchor="t" anchorCtr="0">
            <a:noAutofit/>
          </a:bodyPr>
          <a:lstStyle/>
          <a:p>
            <a:pPr lvl="0" rtl="0">
              <a:spcBef>
                <a:spcPts val="0"/>
              </a:spcBef>
              <a:buNone/>
            </a:pPr>
            <a:r>
              <a:rPr lang="en-US" sz="1600" b="1" dirty="0" smtClean="0"/>
              <a:t>The </a:t>
            </a:r>
            <a:r>
              <a:rPr lang="en" sz="1600" b="1" dirty="0" smtClean="0"/>
              <a:t>Principles </a:t>
            </a:r>
            <a:r>
              <a:rPr lang="en" dirty="0" smtClean="0"/>
              <a:t>Guarantee </a:t>
            </a:r>
            <a:r>
              <a:rPr lang="en-US" dirty="0" smtClean="0"/>
              <a:t>the </a:t>
            </a:r>
            <a:r>
              <a:rPr lang="en" dirty="0" smtClean="0"/>
              <a:t>core </a:t>
            </a:r>
            <a:r>
              <a:rPr lang="en-US" dirty="0" smtClean="0"/>
              <a:t>mission, commitments and </a:t>
            </a:r>
            <a:r>
              <a:rPr lang="en" dirty="0" smtClean="0"/>
              <a:t>values </a:t>
            </a:r>
            <a:r>
              <a:rPr lang="en" dirty="0"/>
              <a:t>of </a:t>
            </a:r>
            <a:r>
              <a:rPr lang="en-US" dirty="0" smtClean="0"/>
              <a:t>ICANN through its bylaws</a:t>
            </a:r>
          </a:p>
          <a:p>
            <a:pPr lvl="0" rtl="0">
              <a:spcBef>
                <a:spcPts val="0"/>
              </a:spcBef>
              <a:buNone/>
            </a:pPr>
            <a:r>
              <a:rPr lang="en-US" dirty="0" smtClean="0"/>
              <a:t>(i.e. the Constitution).</a:t>
            </a:r>
            <a:endParaRPr lang="en" dirty="0"/>
          </a:p>
        </p:txBody>
      </p:sp>
      <p:sp>
        <p:nvSpPr>
          <p:cNvPr id="121" name="Shape 121"/>
          <p:cNvSpPr txBox="1"/>
          <p:nvPr/>
        </p:nvSpPr>
        <p:spPr>
          <a:xfrm>
            <a:off x="4984675" y="4922438"/>
            <a:ext cx="3602999" cy="1076399"/>
          </a:xfrm>
          <a:prstGeom prst="rect">
            <a:avLst/>
          </a:prstGeom>
          <a:noFill/>
          <a:ln>
            <a:noFill/>
          </a:ln>
        </p:spPr>
        <p:txBody>
          <a:bodyPr lIns="91425" tIns="91425" rIns="91425" bIns="91425" anchor="t" anchorCtr="0">
            <a:noAutofit/>
          </a:bodyPr>
          <a:lstStyle/>
          <a:p>
            <a:pPr lvl="0" rtl="0">
              <a:spcBef>
                <a:spcPts val="0"/>
              </a:spcBef>
              <a:buClr>
                <a:schemeClr val="dk1"/>
              </a:buClr>
              <a:buSzPct val="68750"/>
              <a:buFont typeface="Arial"/>
              <a:buNone/>
            </a:pPr>
            <a:r>
              <a:rPr lang="en" sz="1600" b="1" dirty="0"/>
              <a:t>Independent Appeals Mechanisms</a:t>
            </a:r>
          </a:p>
          <a:p>
            <a:pPr lvl="0">
              <a:spcBef>
                <a:spcPts val="0"/>
              </a:spcBef>
              <a:buNone/>
            </a:pPr>
            <a:r>
              <a:rPr lang="en-US" dirty="0"/>
              <a:t>C</a:t>
            </a:r>
            <a:r>
              <a:rPr lang="en" dirty="0" smtClean="0"/>
              <a:t>onfers </a:t>
            </a:r>
            <a:r>
              <a:rPr lang="en" dirty="0"/>
              <a:t>the power to review and provide redress, as </a:t>
            </a:r>
            <a:r>
              <a:rPr lang="en" dirty="0" smtClean="0"/>
              <a:t>needed</a:t>
            </a:r>
            <a:r>
              <a:rPr lang="en-US" dirty="0"/>
              <a:t> </a:t>
            </a:r>
            <a:r>
              <a:rPr lang="en-US" dirty="0" smtClean="0"/>
              <a:t>(i.e. the judiciary).</a:t>
            </a:r>
            <a:r>
              <a:rPr lang="en" dirty="0" smtClean="0"/>
              <a:t> </a:t>
            </a:r>
            <a:endParaRPr lang="en" dirty="0"/>
          </a:p>
        </p:txBody>
      </p:sp>
      <p:sp>
        <p:nvSpPr>
          <p:cNvPr id="122" name="Shape 122"/>
          <p:cNvSpPr txBox="1"/>
          <p:nvPr/>
        </p:nvSpPr>
        <p:spPr>
          <a:xfrm>
            <a:off x="431200" y="2120438"/>
            <a:ext cx="3788201" cy="1076399"/>
          </a:xfrm>
          <a:prstGeom prst="rect">
            <a:avLst/>
          </a:prstGeom>
          <a:noFill/>
          <a:ln>
            <a:noFill/>
          </a:ln>
        </p:spPr>
        <p:txBody>
          <a:bodyPr lIns="91425" tIns="91425" rIns="91425" bIns="91425" anchor="t" anchorCtr="0">
            <a:noAutofit/>
          </a:bodyPr>
          <a:lstStyle/>
          <a:p>
            <a:pPr lvl="0" rtl="0">
              <a:spcBef>
                <a:spcPts val="0"/>
              </a:spcBef>
              <a:buNone/>
            </a:pPr>
            <a:r>
              <a:rPr lang="en-US" sz="1600" b="1" dirty="0" smtClean="0"/>
              <a:t>The </a:t>
            </a:r>
            <a:r>
              <a:rPr lang="en" sz="1600" b="1" dirty="0" smtClean="0"/>
              <a:t>Empowered</a:t>
            </a:r>
            <a:endParaRPr lang="en" sz="1600" b="1" dirty="0"/>
          </a:p>
          <a:p>
            <a:pPr lvl="0" rtl="0">
              <a:spcBef>
                <a:spcPts val="0"/>
              </a:spcBef>
              <a:buClr>
                <a:schemeClr val="dk1"/>
              </a:buClr>
              <a:buSzPct val="68750"/>
              <a:buFont typeface="Arial"/>
              <a:buNone/>
            </a:pPr>
            <a:r>
              <a:rPr lang="en" sz="1600" b="1" dirty="0"/>
              <a:t>Community</a:t>
            </a:r>
          </a:p>
          <a:p>
            <a:pPr lvl="0">
              <a:spcBef>
                <a:spcPts val="0"/>
              </a:spcBef>
              <a:buNone/>
            </a:pPr>
            <a:r>
              <a:rPr lang="en" dirty="0"/>
              <a:t>Refers to the powers that allow the </a:t>
            </a:r>
            <a:r>
              <a:rPr lang="en" dirty="0" smtClean="0"/>
              <a:t>community</a:t>
            </a:r>
            <a:r>
              <a:rPr lang="en-US" dirty="0" smtClean="0"/>
              <a:t> SOs &amp; ACs</a:t>
            </a:r>
            <a:r>
              <a:rPr lang="en" dirty="0" smtClean="0"/>
              <a:t> to </a:t>
            </a:r>
            <a:r>
              <a:rPr lang="en" dirty="0"/>
              <a:t>take action should ICANN breach the </a:t>
            </a:r>
            <a:r>
              <a:rPr lang="en" dirty="0" smtClean="0"/>
              <a:t>principles</a:t>
            </a:r>
            <a:r>
              <a:rPr lang="en-US" dirty="0" smtClean="0"/>
              <a:t> (i.e. the People)</a:t>
            </a:r>
            <a:r>
              <a:rPr lang="en" dirty="0" smtClean="0"/>
              <a:t>.</a:t>
            </a:r>
            <a:endParaRPr lang="en" dirty="0"/>
          </a:p>
        </p:txBody>
      </p:sp>
      <p:sp>
        <p:nvSpPr>
          <p:cNvPr id="123" name="Shape 123"/>
          <p:cNvSpPr txBox="1"/>
          <p:nvPr/>
        </p:nvSpPr>
        <p:spPr>
          <a:xfrm>
            <a:off x="4832275" y="2551817"/>
            <a:ext cx="3907199" cy="1076399"/>
          </a:xfrm>
          <a:prstGeom prst="rect">
            <a:avLst/>
          </a:prstGeom>
          <a:noFill/>
          <a:ln>
            <a:noFill/>
          </a:ln>
        </p:spPr>
        <p:txBody>
          <a:bodyPr lIns="91425" tIns="91425" rIns="91425" bIns="91425" anchor="t" anchorCtr="0">
            <a:noAutofit/>
          </a:bodyPr>
          <a:lstStyle/>
          <a:p>
            <a:pPr lvl="0" rtl="0">
              <a:spcBef>
                <a:spcPts val="0"/>
              </a:spcBef>
              <a:buNone/>
            </a:pPr>
            <a:r>
              <a:rPr lang="en" sz="1600" b="1" dirty="0"/>
              <a:t>ICANN Board</a:t>
            </a:r>
          </a:p>
          <a:p>
            <a:pPr lvl="0" rtl="0">
              <a:spcBef>
                <a:spcPts val="0"/>
              </a:spcBef>
              <a:buNone/>
            </a:pPr>
            <a:r>
              <a:rPr lang="en" dirty="0"/>
              <a:t>Represents the </a:t>
            </a:r>
            <a:r>
              <a:rPr lang="en" dirty="0" smtClean="0"/>
              <a:t>primary decision-making body that the community holds accountable.</a:t>
            </a:r>
            <a:endParaRPr lang="en" dirty="0"/>
          </a:p>
        </p:txBody>
      </p:sp>
    </p:spTree>
    <p:extLst>
      <p:ext uri="{BB962C8B-B14F-4D97-AF65-F5344CB8AC3E}">
        <p14:creationId xmlns:p14="http://schemas.microsoft.com/office/powerpoint/2010/main" xmlns="" val="765788690"/>
      </p:ext>
    </p:extLst>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p:nvPr/>
        </p:nvSpPr>
        <p:spPr>
          <a:xfrm>
            <a:off x="8423998" y="6377394"/>
            <a:ext cx="504190" cy="216535"/>
          </a:xfrm>
          <a:custGeom>
            <a:avLst/>
            <a:gdLst/>
            <a:ahLst/>
            <a:cxnLst/>
            <a:rect l="l" t="t" r="r" b="b"/>
            <a:pathLst>
              <a:path w="504190" h="216534">
                <a:moveTo>
                  <a:pt x="0" y="216001"/>
                </a:moveTo>
                <a:lnTo>
                  <a:pt x="503999" y="216001"/>
                </a:lnTo>
                <a:lnTo>
                  <a:pt x="503999" y="0"/>
                </a:lnTo>
                <a:lnTo>
                  <a:pt x="0" y="0"/>
                </a:lnTo>
                <a:lnTo>
                  <a:pt x="0" y="216001"/>
                </a:lnTo>
                <a:close/>
              </a:path>
            </a:pathLst>
          </a:custGeom>
          <a:solidFill>
            <a:srgbClr val="064263"/>
          </a:solidFill>
        </p:spPr>
        <p:txBody>
          <a:bodyPr wrap="square" lIns="0" tIns="0" rIns="0" bIns="0" rtlCol="0"/>
          <a:lstStyle/>
          <a:p>
            <a:endParaRPr lang="en"/>
          </a:p>
        </p:txBody>
      </p:sp>
      <p:sp>
        <p:nvSpPr>
          <p:cNvPr id="7" name="object 7"/>
          <p:cNvSpPr/>
          <p:nvPr/>
        </p:nvSpPr>
        <p:spPr>
          <a:xfrm>
            <a:off x="216001" y="6377394"/>
            <a:ext cx="8208009" cy="216535"/>
          </a:xfrm>
          <a:custGeom>
            <a:avLst/>
            <a:gdLst/>
            <a:ahLst/>
            <a:cxnLst/>
            <a:rect l="l" t="t" r="r" b="b"/>
            <a:pathLst>
              <a:path w="8208009" h="216534">
                <a:moveTo>
                  <a:pt x="0" y="216001"/>
                </a:moveTo>
                <a:lnTo>
                  <a:pt x="8207997" y="216001"/>
                </a:lnTo>
                <a:lnTo>
                  <a:pt x="8207997" y="0"/>
                </a:lnTo>
                <a:lnTo>
                  <a:pt x="0" y="0"/>
                </a:lnTo>
                <a:lnTo>
                  <a:pt x="0" y="216001"/>
                </a:lnTo>
                <a:close/>
              </a:path>
            </a:pathLst>
          </a:custGeom>
          <a:solidFill>
            <a:srgbClr val="BBBDC0"/>
          </a:solidFill>
        </p:spPr>
        <p:txBody>
          <a:bodyPr wrap="square" lIns="0" tIns="0" rIns="0" bIns="0" rtlCol="0"/>
          <a:lstStyle/>
          <a:p>
            <a:endParaRPr lang="en"/>
          </a:p>
        </p:txBody>
      </p:sp>
      <p:sp>
        <p:nvSpPr>
          <p:cNvPr id="8" name="object 8"/>
          <p:cNvSpPr txBox="1">
            <a:spLocks noGrp="1"/>
          </p:cNvSpPr>
          <p:nvPr>
            <p:ph type="title"/>
          </p:nvPr>
        </p:nvSpPr>
        <p:spPr>
          <a:xfrm>
            <a:off x="275300" y="228600"/>
            <a:ext cx="8593399" cy="369332"/>
          </a:xfrm>
          <a:prstGeom prst="rect">
            <a:avLst/>
          </a:prstGeom>
        </p:spPr>
        <p:txBody>
          <a:bodyPr vert="horz" wrap="square" lIns="0" tIns="0" rIns="0" bIns="0" rtlCol="0">
            <a:spAutoFit/>
          </a:bodyPr>
          <a:lstStyle/>
          <a:p>
            <a:pPr marL="12700">
              <a:lnSpc>
                <a:spcPct val="100000"/>
              </a:lnSpc>
            </a:pPr>
            <a:r>
              <a:rPr lang="en" dirty="0" smtClean="0">
                <a:latin typeface="Arial"/>
                <a:cs typeface="Arial"/>
              </a:rPr>
              <a:t>The </a:t>
            </a:r>
            <a:r>
              <a:rPr lang="en-US" dirty="0" smtClean="0">
                <a:latin typeface="Arial"/>
                <a:cs typeface="Arial"/>
              </a:rPr>
              <a:t>Empowered Community’s Powers</a:t>
            </a:r>
            <a:endParaRPr lang="en" dirty="0">
              <a:latin typeface="Arial"/>
              <a:cs typeface="Arial"/>
            </a:endParaRPr>
          </a:p>
        </p:txBody>
      </p:sp>
      <p:sp>
        <p:nvSpPr>
          <p:cNvPr id="9" name="object 9"/>
          <p:cNvSpPr/>
          <p:nvPr/>
        </p:nvSpPr>
        <p:spPr>
          <a:xfrm>
            <a:off x="216001" y="653402"/>
            <a:ext cx="8712200" cy="72390"/>
          </a:xfrm>
          <a:custGeom>
            <a:avLst/>
            <a:gdLst/>
            <a:ahLst/>
            <a:cxnLst/>
            <a:rect l="l" t="t" r="r" b="b"/>
            <a:pathLst>
              <a:path w="8712200" h="72390">
                <a:moveTo>
                  <a:pt x="8711996" y="71996"/>
                </a:moveTo>
                <a:lnTo>
                  <a:pt x="0" y="71996"/>
                </a:lnTo>
                <a:lnTo>
                  <a:pt x="0" y="0"/>
                </a:lnTo>
                <a:lnTo>
                  <a:pt x="8711996" y="0"/>
                </a:lnTo>
                <a:lnTo>
                  <a:pt x="8711996" y="71996"/>
                </a:lnTo>
                <a:close/>
              </a:path>
            </a:pathLst>
          </a:custGeom>
          <a:solidFill>
            <a:srgbClr val="064263"/>
          </a:solidFill>
        </p:spPr>
        <p:txBody>
          <a:bodyPr wrap="square" lIns="0" tIns="0" rIns="0" bIns="0" rtlCol="0"/>
          <a:lstStyle/>
          <a:p>
            <a:endParaRPr lang="en"/>
          </a:p>
        </p:txBody>
      </p:sp>
      <p:sp>
        <p:nvSpPr>
          <p:cNvPr id="19" name="object 19"/>
          <p:cNvSpPr txBox="1">
            <a:spLocks noGrp="1"/>
          </p:cNvSpPr>
          <p:nvPr>
            <p:ph type="ftr" sz="quarter" idx="5"/>
          </p:nvPr>
        </p:nvSpPr>
        <p:spPr>
          <a:prstGeom prst="rect">
            <a:avLst/>
          </a:prstGeom>
        </p:spPr>
        <p:txBody>
          <a:bodyPr vert="horz" wrap="square" lIns="0" tIns="0" rIns="0" bIns="0" rtlCol="0">
            <a:spAutoFit/>
          </a:bodyPr>
          <a:lstStyle/>
          <a:p>
            <a:pPr marL="12700">
              <a:lnSpc>
                <a:spcPct val="100000"/>
              </a:lnSpc>
            </a:pPr>
            <a:r>
              <a:rPr lang="en" dirty="0" smtClean="0">
                <a:latin typeface="Arial"/>
                <a:cs typeface="Arial"/>
              </a:rPr>
              <a:t>C</a:t>
            </a:r>
            <a:r>
              <a:rPr lang="en" spc="-20" dirty="0" smtClean="0">
                <a:latin typeface="Arial"/>
                <a:cs typeface="Arial"/>
              </a:rPr>
              <a:t>r</a:t>
            </a:r>
            <a:r>
              <a:rPr lang="en" dirty="0" smtClean="0">
                <a:latin typeface="Arial"/>
                <a:cs typeface="Arial"/>
              </a:rPr>
              <a:t>oss Community </a:t>
            </a:r>
            <a:r>
              <a:rPr lang="en" spc="-55" dirty="0" smtClean="0">
                <a:latin typeface="Arial"/>
                <a:cs typeface="Arial"/>
              </a:rPr>
              <a:t>W</a:t>
            </a:r>
            <a:r>
              <a:rPr lang="en" dirty="0" smtClean="0">
                <a:latin typeface="Arial"/>
                <a:cs typeface="Arial"/>
              </a:rPr>
              <a:t>orking G</a:t>
            </a:r>
            <a:r>
              <a:rPr lang="en" spc="-20" dirty="0" smtClean="0">
                <a:latin typeface="Arial"/>
                <a:cs typeface="Arial"/>
              </a:rPr>
              <a:t>r</a:t>
            </a:r>
            <a:r>
              <a:rPr lang="en" dirty="0" smtClean="0">
                <a:latin typeface="Arial"/>
                <a:cs typeface="Arial"/>
              </a:rPr>
              <a:t>oup (CCWG) Accountability Initial Draft P</a:t>
            </a:r>
            <a:r>
              <a:rPr lang="en" spc="-20" dirty="0" smtClean="0">
                <a:latin typeface="Arial"/>
                <a:cs typeface="Arial"/>
              </a:rPr>
              <a:t>r</a:t>
            </a:r>
            <a:r>
              <a:rPr lang="en" dirty="0" smtClean="0">
                <a:latin typeface="Arial"/>
                <a:cs typeface="Arial"/>
              </a:rPr>
              <a:t>oposal for Public Comment</a:t>
            </a:r>
            <a:endParaRPr lang="en" dirty="0">
              <a:latin typeface="Arial"/>
              <a:cs typeface="Arial"/>
            </a:endParaRPr>
          </a:p>
        </p:txBody>
      </p:sp>
      <p:sp>
        <p:nvSpPr>
          <p:cNvPr id="21" name="Slide Number Placeholder 20"/>
          <p:cNvSpPr>
            <a:spLocks noGrp="1"/>
          </p:cNvSpPr>
          <p:nvPr>
            <p:ph type="sldNum" sz="quarter" idx="7"/>
          </p:nvPr>
        </p:nvSpPr>
        <p:spPr/>
        <p:txBody>
          <a:bodyPr/>
          <a:lstStyle/>
          <a:p>
            <a:pPr marL="25400">
              <a:lnSpc>
                <a:spcPct val="100000"/>
              </a:lnSpc>
            </a:pPr>
            <a:fld id="{81D60167-4931-47E6-BA6A-407CBD079E47}" type="slidenum">
              <a:rPr lang="en" smtClean="0">
                <a:latin typeface="Arial"/>
                <a:cs typeface="Arial"/>
              </a:rPr>
              <a:pPr marL="25400">
                <a:lnSpc>
                  <a:spcPct val="100000"/>
                </a:lnSpc>
              </a:pPr>
              <a:t>4</a:t>
            </a:fld>
            <a:endParaRPr lang="en">
              <a:latin typeface="Arial"/>
              <a:cs typeface="Arial"/>
            </a:endParaRPr>
          </a:p>
        </p:txBody>
      </p:sp>
      <p:sp>
        <p:nvSpPr>
          <p:cNvPr id="13" name="object 2"/>
          <p:cNvSpPr/>
          <p:nvPr/>
        </p:nvSpPr>
        <p:spPr>
          <a:xfrm>
            <a:off x="228600" y="1362739"/>
            <a:ext cx="8686800" cy="685800"/>
          </a:xfrm>
          <a:custGeom>
            <a:avLst/>
            <a:gdLst/>
            <a:ahLst/>
            <a:cxnLst/>
            <a:rect l="l" t="t" r="r" b="b"/>
            <a:pathLst>
              <a:path w="4284345" h="2520315">
                <a:moveTo>
                  <a:pt x="4284002" y="2519997"/>
                </a:moveTo>
                <a:lnTo>
                  <a:pt x="0" y="2519997"/>
                </a:lnTo>
                <a:lnTo>
                  <a:pt x="0" y="0"/>
                </a:lnTo>
                <a:lnTo>
                  <a:pt x="4284002" y="0"/>
                </a:lnTo>
                <a:lnTo>
                  <a:pt x="4284002" y="2519997"/>
                </a:lnTo>
                <a:close/>
              </a:path>
            </a:pathLst>
          </a:custGeom>
          <a:solidFill>
            <a:srgbClr val="DAE6F5"/>
          </a:solidFill>
        </p:spPr>
        <p:txBody>
          <a:bodyPr wrap="square" lIns="0" tIns="0" rIns="0" bIns="0" rtlCol="0"/>
          <a:lstStyle/>
          <a:p>
            <a:endParaRPr lang="en"/>
          </a:p>
        </p:txBody>
      </p:sp>
      <p:sp>
        <p:nvSpPr>
          <p:cNvPr id="15" name="Tekstvak 14"/>
          <p:cNvSpPr txBox="1"/>
          <p:nvPr/>
        </p:nvSpPr>
        <p:spPr>
          <a:xfrm>
            <a:off x="216504" y="874485"/>
            <a:ext cx="8888985" cy="307777"/>
          </a:xfrm>
          <a:prstGeom prst="rect">
            <a:avLst/>
          </a:prstGeom>
          <a:noFill/>
        </p:spPr>
        <p:txBody>
          <a:bodyPr wrap="square" rtlCol="0">
            <a:spAutoFit/>
          </a:bodyPr>
          <a:lstStyle/>
          <a:p>
            <a:r>
              <a:rPr lang="en" dirty="0" smtClean="0">
                <a:solidFill>
                  <a:srgbClr val="306BAF"/>
                </a:solidFill>
              </a:rPr>
              <a:t>The CCWG-Accountability </a:t>
            </a:r>
            <a:r>
              <a:rPr lang="en" b="1" dirty="0" smtClean="0">
                <a:solidFill>
                  <a:srgbClr val="306BAF"/>
                </a:solidFill>
              </a:rPr>
              <a:t>recommends th</a:t>
            </a:r>
            <a:r>
              <a:rPr lang="en-US" b="1" dirty="0" smtClean="0">
                <a:solidFill>
                  <a:srgbClr val="306BAF"/>
                </a:solidFill>
              </a:rPr>
              <a:t>e ICANN</a:t>
            </a:r>
            <a:r>
              <a:rPr lang="en" b="1" dirty="0" smtClean="0">
                <a:solidFill>
                  <a:srgbClr val="306BAF"/>
                </a:solidFill>
              </a:rPr>
              <a:t> community be empowered with six distinct powers</a:t>
            </a:r>
            <a:r>
              <a:rPr lang="en" dirty="0" smtClean="0">
                <a:solidFill>
                  <a:srgbClr val="306BAF"/>
                </a:solidFill>
              </a:rPr>
              <a:t>.</a:t>
            </a:r>
            <a:endParaRPr lang="en" dirty="0">
              <a:solidFill>
                <a:srgbClr val="306BAF"/>
              </a:solidFill>
            </a:endParaRPr>
          </a:p>
        </p:txBody>
      </p:sp>
      <p:sp>
        <p:nvSpPr>
          <p:cNvPr id="22" name="object 2"/>
          <p:cNvSpPr/>
          <p:nvPr/>
        </p:nvSpPr>
        <p:spPr>
          <a:xfrm>
            <a:off x="228600" y="2124739"/>
            <a:ext cx="8686800" cy="685800"/>
          </a:xfrm>
          <a:custGeom>
            <a:avLst/>
            <a:gdLst/>
            <a:ahLst/>
            <a:cxnLst/>
            <a:rect l="l" t="t" r="r" b="b"/>
            <a:pathLst>
              <a:path w="4284345" h="2520315">
                <a:moveTo>
                  <a:pt x="4284002" y="2519997"/>
                </a:moveTo>
                <a:lnTo>
                  <a:pt x="0" y="2519997"/>
                </a:lnTo>
                <a:lnTo>
                  <a:pt x="0" y="0"/>
                </a:lnTo>
                <a:lnTo>
                  <a:pt x="4284002" y="0"/>
                </a:lnTo>
                <a:lnTo>
                  <a:pt x="4284002" y="2519997"/>
                </a:lnTo>
                <a:close/>
              </a:path>
            </a:pathLst>
          </a:custGeom>
          <a:solidFill>
            <a:srgbClr val="DAE6F5"/>
          </a:solidFill>
        </p:spPr>
        <p:txBody>
          <a:bodyPr wrap="square" lIns="0" tIns="0" rIns="0" bIns="0" rtlCol="0"/>
          <a:lstStyle/>
          <a:p>
            <a:endParaRPr lang="en"/>
          </a:p>
        </p:txBody>
      </p:sp>
      <p:sp>
        <p:nvSpPr>
          <p:cNvPr id="23" name="object 2"/>
          <p:cNvSpPr/>
          <p:nvPr/>
        </p:nvSpPr>
        <p:spPr>
          <a:xfrm>
            <a:off x="228600" y="2886739"/>
            <a:ext cx="8686800" cy="838200"/>
          </a:xfrm>
          <a:custGeom>
            <a:avLst/>
            <a:gdLst/>
            <a:ahLst/>
            <a:cxnLst/>
            <a:rect l="l" t="t" r="r" b="b"/>
            <a:pathLst>
              <a:path w="4284345" h="2520315">
                <a:moveTo>
                  <a:pt x="4284002" y="2519997"/>
                </a:moveTo>
                <a:lnTo>
                  <a:pt x="0" y="2519997"/>
                </a:lnTo>
                <a:lnTo>
                  <a:pt x="0" y="0"/>
                </a:lnTo>
                <a:lnTo>
                  <a:pt x="4284002" y="0"/>
                </a:lnTo>
                <a:lnTo>
                  <a:pt x="4284002" y="2519997"/>
                </a:lnTo>
                <a:close/>
              </a:path>
            </a:pathLst>
          </a:custGeom>
          <a:solidFill>
            <a:srgbClr val="DAE6F5"/>
          </a:solidFill>
        </p:spPr>
        <p:txBody>
          <a:bodyPr wrap="square" lIns="0" tIns="0" rIns="0" bIns="0" rtlCol="0"/>
          <a:lstStyle/>
          <a:p>
            <a:endParaRPr lang="en"/>
          </a:p>
        </p:txBody>
      </p:sp>
      <p:sp>
        <p:nvSpPr>
          <p:cNvPr id="24" name="object 2"/>
          <p:cNvSpPr/>
          <p:nvPr/>
        </p:nvSpPr>
        <p:spPr>
          <a:xfrm>
            <a:off x="228600" y="3801139"/>
            <a:ext cx="8686800" cy="838200"/>
          </a:xfrm>
          <a:custGeom>
            <a:avLst/>
            <a:gdLst/>
            <a:ahLst/>
            <a:cxnLst/>
            <a:rect l="l" t="t" r="r" b="b"/>
            <a:pathLst>
              <a:path w="4284345" h="2520315">
                <a:moveTo>
                  <a:pt x="4284002" y="2519997"/>
                </a:moveTo>
                <a:lnTo>
                  <a:pt x="0" y="2519997"/>
                </a:lnTo>
                <a:lnTo>
                  <a:pt x="0" y="0"/>
                </a:lnTo>
                <a:lnTo>
                  <a:pt x="4284002" y="0"/>
                </a:lnTo>
                <a:lnTo>
                  <a:pt x="4284002" y="2519997"/>
                </a:lnTo>
                <a:close/>
              </a:path>
            </a:pathLst>
          </a:custGeom>
          <a:solidFill>
            <a:srgbClr val="DAE6F5"/>
          </a:solidFill>
        </p:spPr>
        <p:txBody>
          <a:bodyPr wrap="square" lIns="0" tIns="0" rIns="0" bIns="0" rtlCol="0"/>
          <a:lstStyle/>
          <a:p>
            <a:endParaRPr lang="en"/>
          </a:p>
        </p:txBody>
      </p:sp>
      <p:sp>
        <p:nvSpPr>
          <p:cNvPr id="25" name="object 2"/>
          <p:cNvSpPr/>
          <p:nvPr/>
        </p:nvSpPr>
        <p:spPr>
          <a:xfrm>
            <a:off x="228600" y="4715538"/>
            <a:ext cx="8686800" cy="646331"/>
          </a:xfrm>
          <a:custGeom>
            <a:avLst/>
            <a:gdLst/>
            <a:ahLst/>
            <a:cxnLst/>
            <a:rect l="l" t="t" r="r" b="b"/>
            <a:pathLst>
              <a:path w="4284345" h="2520315">
                <a:moveTo>
                  <a:pt x="4284002" y="2519997"/>
                </a:moveTo>
                <a:lnTo>
                  <a:pt x="0" y="2519997"/>
                </a:lnTo>
                <a:lnTo>
                  <a:pt x="0" y="0"/>
                </a:lnTo>
                <a:lnTo>
                  <a:pt x="4284002" y="0"/>
                </a:lnTo>
                <a:lnTo>
                  <a:pt x="4284002" y="2519997"/>
                </a:lnTo>
                <a:close/>
              </a:path>
            </a:pathLst>
          </a:custGeom>
          <a:solidFill>
            <a:srgbClr val="DAE6F5"/>
          </a:solidFill>
        </p:spPr>
        <p:txBody>
          <a:bodyPr wrap="square" lIns="0" tIns="0" rIns="0" bIns="0" rtlCol="0"/>
          <a:lstStyle/>
          <a:p>
            <a:endParaRPr lang="en"/>
          </a:p>
        </p:txBody>
      </p:sp>
      <p:sp>
        <p:nvSpPr>
          <p:cNvPr id="26" name="object 2"/>
          <p:cNvSpPr/>
          <p:nvPr/>
        </p:nvSpPr>
        <p:spPr>
          <a:xfrm>
            <a:off x="228600" y="5422796"/>
            <a:ext cx="8686800" cy="685801"/>
          </a:xfrm>
          <a:custGeom>
            <a:avLst/>
            <a:gdLst/>
            <a:ahLst/>
            <a:cxnLst/>
            <a:rect l="l" t="t" r="r" b="b"/>
            <a:pathLst>
              <a:path w="4284345" h="2520315">
                <a:moveTo>
                  <a:pt x="4284002" y="2519997"/>
                </a:moveTo>
                <a:lnTo>
                  <a:pt x="0" y="2519997"/>
                </a:lnTo>
                <a:lnTo>
                  <a:pt x="0" y="0"/>
                </a:lnTo>
                <a:lnTo>
                  <a:pt x="4284002" y="0"/>
                </a:lnTo>
                <a:lnTo>
                  <a:pt x="4284002" y="2519997"/>
                </a:lnTo>
                <a:close/>
              </a:path>
            </a:pathLst>
          </a:custGeom>
          <a:solidFill>
            <a:srgbClr val="DAE6F5"/>
          </a:solidFill>
        </p:spPr>
        <p:txBody>
          <a:bodyPr wrap="square" lIns="0" tIns="0" rIns="0" bIns="0" rtlCol="0"/>
          <a:lstStyle/>
          <a:p>
            <a:endParaRPr lang="en"/>
          </a:p>
        </p:txBody>
      </p:sp>
      <p:sp>
        <p:nvSpPr>
          <p:cNvPr id="16" name="Tekstvak 15"/>
          <p:cNvSpPr txBox="1"/>
          <p:nvPr/>
        </p:nvSpPr>
        <p:spPr>
          <a:xfrm>
            <a:off x="1295400" y="1362739"/>
            <a:ext cx="7315200" cy="646331"/>
          </a:xfrm>
          <a:prstGeom prst="rect">
            <a:avLst/>
          </a:prstGeom>
          <a:noFill/>
        </p:spPr>
        <p:txBody>
          <a:bodyPr wrap="square" rtlCol="0">
            <a:spAutoFit/>
          </a:bodyPr>
          <a:lstStyle/>
          <a:p>
            <a:r>
              <a:rPr lang="en" sz="1200" b="1" dirty="0" smtClean="0"/>
              <a:t>1. Reconsider/reject budget or strategy/operating plan</a:t>
            </a:r>
          </a:p>
          <a:p>
            <a:r>
              <a:rPr lang="en" sz="1200" dirty="0" smtClean="0"/>
              <a:t>This power would give the community the ability to consider strategic/operating plans and budgets after they are approved by the Board (but before they come into effect) and reject them.</a:t>
            </a:r>
            <a:endParaRPr lang="en" sz="1200" dirty="0"/>
          </a:p>
        </p:txBody>
      </p:sp>
      <p:sp>
        <p:nvSpPr>
          <p:cNvPr id="27" name="Tekstvak 26"/>
          <p:cNvSpPr txBox="1"/>
          <p:nvPr/>
        </p:nvSpPr>
        <p:spPr>
          <a:xfrm>
            <a:off x="1295400" y="2124739"/>
            <a:ext cx="7315200" cy="646331"/>
          </a:xfrm>
          <a:prstGeom prst="rect">
            <a:avLst/>
          </a:prstGeom>
          <a:noFill/>
        </p:spPr>
        <p:txBody>
          <a:bodyPr wrap="square" rtlCol="0">
            <a:spAutoFit/>
          </a:bodyPr>
          <a:lstStyle/>
          <a:p>
            <a:r>
              <a:rPr lang="en" sz="1200" b="1" dirty="0" smtClean="0"/>
              <a:t>2. Reconsider/reject changes to ICANN “standard” bylaws</a:t>
            </a:r>
          </a:p>
          <a:p>
            <a:r>
              <a:rPr lang="en" sz="1200" dirty="0" smtClean="0"/>
              <a:t>This power would give the community the ability to reject proposed Bylaws changes after they are approved by the Board but before they come into effect.</a:t>
            </a:r>
            <a:endParaRPr lang="en" sz="1200" dirty="0"/>
          </a:p>
        </p:txBody>
      </p:sp>
      <p:sp>
        <p:nvSpPr>
          <p:cNvPr id="28" name="Tekstvak 27"/>
          <p:cNvSpPr txBox="1"/>
          <p:nvPr/>
        </p:nvSpPr>
        <p:spPr>
          <a:xfrm>
            <a:off x="1295400" y="2886739"/>
            <a:ext cx="7315200" cy="830997"/>
          </a:xfrm>
          <a:prstGeom prst="rect">
            <a:avLst/>
          </a:prstGeom>
          <a:noFill/>
        </p:spPr>
        <p:txBody>
          <a:bodyPr wrap="square" rtlCol="0">
            <a:spAutoFit/>
          </a:bodyPr>
          <a:lstStyle/>
          <a:p>
            <a:r>
              <a:rPr lang="en" sz="1200" b="1" dirty="0" smtClean="0"/>
              <a:t>3. Approve changes to “fundamental” bylaws</a:t>
            </a:r>
          </a:p>
          <a:p>
            <a:r>
              <a:rPr lang="en" sz="1200" dirty="0" smtClean="0"/>
              <a:t>This power would form part of the process set out for agreeing any changes of the “fundamental” bylaws. It requires that the community would have to give positive assent to any change, a co-decision process between the Board and the community and that changes would require a higher vote.</a:t>
            </a:r>
            <a:endParaRPr lang="en" sz="1200" dirty="0"/>
          </a:p>
        </p:txBody>
      </p:sp>
      <p:sp>
        <p:nvSpPr>
          <p:cNvPr id="29" name="Tekstvak 28"/>
          <p:cNvSpPr txBox="1"/>
          <p:nvPr/>
        </p:nvSpPr>
        <p:spPr>
          <a:xfrm>
            <a:off x="1295400" y="3801139"/>
            <a:ext cx="7315200" cy="830997"/>
          </a:xfrm>
          <a:prstGeom prst="rect">
            <a:avLst/>
          </a:prstGeom>
          <a:noFill/>
        </p:spPr>
        <p:txBody>
          <a:bodyPr wrap="square" rtlCol="0">
            <a:spAutoFit/>
          </a:bodyPr>
          <a:lstStyle/>
          <a:p>
            <a:r>
              <a:rPr lang="en" sz="1200" b="1" dirty="0" smtClean="0"/>
              <a:t>4. Appoint &amp; remove individual ICANN directors</a:t>
            </a:r>
          </a:p>
          <a:p>
            <a:r>
              <a:rPr lang="en" sz="1200" dirty="0" smtClean="0"/>
              <a:t>The community organization that appointed a given director could end their term and trigger a reappointment process. The general approach, consistent with the law, is that the appointing body is the removing body.</a:t>
            </a:r>
            <a:endParaRPr lang="en" sz="1200" dirty="0"/>
          </a:p>
        </p:txBody>
      </p:sp>
      <p:sp>
        <p:nvSpPr>
          <p:cNvPr id="30" name="Tekstvak 29"/>
          <p:cNvSpPr txBox="1"/>
          <p:nvPr/>
        </p:nvSpPr>
        <p:spPr>
          <a:xfrm>
            <a:off x="1295400" y="4715539"/>
            <a:ext cx="7315200" cy="646331"/>
          </a:xfrm>
          <a:prstGeom prst="rect">
            <a:avLst/>
          </a:prstGeom>
          <a:noFill/>
        </p:spPr>
        <p:txBody>
          <a:bodyPr wrap="square" rtlCol="0">
            <a:spAutoFit/>
          </a:bodyPr>
          <a:lstStyle/>
          <a:p>
            <a:r>
              <a:rPr lang="en" sz="1200" b="1" dirty="0" smtClean="0"/>
              <a:t>5.</a:t>
            </a:r>
            <a:r>
              <a:rPr lang="en-US" sz="1200" b="1" dirty="0" smtClean="0"/>
              <a:t> </a:t>
            </a:r>
            <a:r>
              <a:rPr lang="en" sz="1200" b="1" dirty="0" smtClean="0"/>
              <a:t>Recall entire ICANN board</a:t>
            </a:r>
          </a:p>
          <a:p>
            <a:r>
              <a:rPr lang="en" sz="1200" dirty="0" smtClean="0"/>
              <a:t>This power would allow the community to cause the removal of the entire ICANN Board (expected to be used only in exceptional circumstances).</a:t>
            </a:r>
            <a:endParaRPr lang="en" sz="1200" dirty="0"/>
          </a:p>
        </p:txBody>
      </p:sp>
      <p:sp>
        <p:nvSpPr>
          <p:cNvPr id="31" name="Tekstvak 30"/>
          <p:cNvSpPr txBox="1"/>
          <p:nvPr/>
        </p:nvSpPr>
        <p:spPr>
          <a:xfrm>
            <a:off x="1295400" y="5422796"/>
            <a:ext cx="7315200" cy="646331"/>
          </a:xfrm>
          <a:prstGeom prst="rect">
            <a:avLst/>
          </a:prstGeom>
          <a:noFill/>
        </p:spPr>
        <p:txBody>
          <a:bodyPr wrap="square" rtlCol="0">
            <a:spAutoFit/>
          </a:bodyPr>
          <a:lstStyle/>
          <a:p>
            <a:r>
              <a:rPr lang="en" sz="1200" b="1" dirty="0" smtClean="0"/>
              <a:t>6. Reconsider/reject board decisions regarding IANA reviews</a:t>
            </a:r>
          </a:p>
          <a:p>
            <a:r>
              <a:rPr lang="en" sz="1200" dirty="0" smtClean="0"/>
              <a:t>This power would allow the community to consider decisions regarding IANA reviews and any separation process after they are approved by the Board (but before they come into effect) and reject them.</a:t>
            </a:r>
            <a:endParaRPr lang="en" sz="1200" dirty="0"/>
          </a:p>
        </p:txBody>
      </p:sp>
      <p:pic>
        <p:nvPicPr>
          <p:cNvPr id="35" name="Afbeelding 3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81000" y="1286539"/>
            <a:ext cx="877824" cy="774192"/>
          </a:xfrm>
          <a:prstGeom prst="rect">
            <a:avLst/>
          </a:prstGeom>
        </p:spPr>
      </p:pic>
      <p:pic>
        <p:nvPicPr>
          <p:cNvPr id="36" name="Afbeelding 35"/>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81000" y="2124739"/>
            <a:ext cx="877824" cy="774192"/>
          </a:xfrm>
          <a:prstGeom prst="rect">
            <a:avLst/>
          </a:prstGeom>
        </p:spPr>
      </p:pic>
      <p:pic>
        <p:nvPicPr>
          <p:cNvPr id="37" name="Afbeelding 36"/>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381000" y="2962939"/>
            <a:ext cx="877824" cy="774192"/>
          </a:xfrm>
          <a:prstGeom prst="rect">
            <a:avLst/>
          </a:prstGeom>
        </p:spPr>
      </p:pic>
      <p:pic>
        <p:nvPicPr>
          <p:cNvPr id="38" name="Afbeelding 37"/>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381000" y="3877339"/>
            <a:ext cx="877824" cy="774192"/>
          </a:xfrm>
          <a:prstGeom prst="rect">
            <a:avLst/>
          </a:prstGeom>
        </p:spPr>
      </p:pic>
      <p:pic>
        <p:nvPicPr>
          <p:cNvPr id="39" name="Afbeelding 38"/>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381000" y="4639339"/>
            <a:ext cx="877824" cy="774192"/>
          </a:xfrm>
          <a:prstGeom prst="rect">
            <a:avLst/>
          </a:prstGeom>
        </p:spPr>
      </p:pic>
      <p:pic>
        <p:nvPicPr>
          <p:cNvPr id="40" name="Afbeelding 39"/>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381000" y="5422797"/>
            <a:ext cx="877824" cy="774192"/>
          </a:xfrm>
          <a:prstGeom prst="rect">
            <a:avLst/>
          </a:prstGeom>
        </p:spPr>
      </p:pic>
      <p:sp>
        <p:nvSpPr>
          <p:cNvPr id="32" name="object 19"/>
          <p:cNvSpPr txBox="1">
            <a:spLocks/>
          </p:cNvSpPr>
          <p:nvPr/>
        </p:nvSpPr>
        <p:spPr>
          <a:xfrm>
            <a:off x="275252" y="6415298"/>
            <a:ext cx="5068570" cy="139700"/>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900" b="0" i="0" u="none" strike="noStrike" cap="none" baseline="0">
                <a:solidFill>
                  <a:srgbClr val="064263"/>
                </a:solidFill>
                <a:latin typeface="Helvetica Neue"/>
                <a:ea typeface="Arial"/>
                <a:cs typeface="Helvetica Neue"/>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a:lstStyle>
          <a:p>
            <a:pPr marL="12700"/>
            <a:r>
              <a:rPr lang="en" dirty="0" smtClean="0">
                <a:latin typeface="Arial"/>
                <a:cs typeface="Arial"/>
              </a:rPr>
              <a:t>C</a:t>
            </a:r>
            <a:r>
              <a:rPr lang="en" spc="-20" dirty="0" smtClean="0">
                <a:latin typeface="Arial"/>
                <a:cs typeface="Arial"/>
              </a:rPr>
              <a:t>r</a:t>
            </a:r>
            <a:r>
              <a:rPr lang="en" dirty="0" smtClean="0">
                <a:latin typeface="Arial"/>
                <a:cs typeface="Arial"/>
              </a:rPr>
              <a:t>oss Community </a:t>
            </a:r>
            <a:r>
              <a:rPr lang="en" spc="-55" dirty="0" smtClean="0">
                <a:latin typeface="Arial"/>
                <a:cs typeface="Arial"/>
              </a:rPr>
              <a:t>W</a:t>
            </a:r>
            <a:r>
              <a:rPr lang="en" dirty="0" smtClean="0">
                <a:latin typeface="Arial"/>
                <a:cs typeface="Arial"/>
              </a:rPr>
              <a:t>orking G</a:t>
            </a:r>
            <a:r>
              <a:rPr lang="en" spc="-20" dirty="0" smtClean="0">
                <a:latin typeface="Arial"/>
                <a:cs typeface="Arial"/>
              </a:rPr>
              <a:t>r</a:t>
            </a:r>
            <a:r>
              <a:rPr lang="en" dirty="0" smtClean="0">
                <a:latin typeface="Arial"/>
                <a:cs typeface="Arial"/>
              </a:rPr>
              <a:t>oup (CCWG) Accountability Initial Draft P</a:t>
            </a:r>
            <a:r>
              <a:rPr lang="en" spc="-20" dirty="0" smtClean="0">
                <a:latin typeface="Arial"/>
                <a:cs typeface="Arial"/>
              </a:rPr>
              <a:t>r</a:t>
            </a:r>
            <a:r>
              <a:rPr lang="en" dirty="0" smtClean="0">
                <a:latin typeface="Arial"/>
                <a:cs typeface="Arial"/>
              </a:rPr>
              <a:t>oposal for Public Comment</a:t>
            </a:r>
            <a:endParaRPr lang="en" dirty="0">
              <a:latin typeface="Arial"/>
              <a:cs typeface="Arial"/>
            </a:endParaRPr>
          </a:p>
        </p:txBody>
      </p:sp>
      <p:sp>
        <p:nvSpPr>
          <p:cNvPr id="33" name="Shape 194"/>
          <p:cNvSpPr txBox="1">
            <a:spLocks/>
          </p:cNvSpPr>
          <p:nvPr/>
        </p:nvSpPr>
        <p:spPr>
          <a:xfrm>
            <a:off x="8739496" y="6415298"/>
            <a:ext cx="178500" cy="139799"/>
          </a:xfrm>
          <a:prstGeom prst="rect">
            <a:avLst/>
          </a:prstGeom>
          <a:noFill/>
          <a:ln>
            <a:noFill/>
          </a:ln>
        </p:spPr>
        <p:txBody>
          <a:bodyPr lIns="0" tIns="0" rIns="0" bIns="0" anchor="t" anchorCtr="0">
            <a:noAutofit/>
          </a:bodyPr>
          <a:lstStyle>
            <a:defPPr marR="0" algn="l" rtl="0">
              <a:lnSpc>
                <a:spcPct val="100000"/>
              </a:lnSpc>
              <a:spcBef>
                <a:spcPts val="0"/>
              </a:spcBef>
              <a:spcAft>
                <a:spcPts val="0"/>
              </a:spcAft>
            </a:defPPr>
            <a:lvl1pPr marR="0" algn="r" rtl="0">
              <a:lnSpc>
                <a:spcPct val="100000"/>
              </a:lnSpc>
              <a:spcBef>
                <a:spcPts val="0"/>
              </a:spcBef>
              <a:spcAft>
                <a:spcPts val="0"/>
              </a:spcAft>
              <a:buNone/>
              <a:defRPr sz="1300" b="0" i="0" u="none" strike="noStrike" cap="none" baseline="0">
                <a:solidFill>
                  <a:schemeClr val="dk1"/>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a:lstStyle>
          <a:p>
            <a:pPr marL="25400" algn="l">
              <a:buSzPct val="25000"/>
            </a:pPr>
            <a:fld id="{00000000-1234-1234-1234-123412341234}" type="slidenum">
              <a:rPr lang="en" sz="900" smtClean="0">
                <a:solidFill>
                  <a:schemeClr val="lt1"/>
                </a:solidFill>
                <a:ea typeface="Helvetica Neue"/>
                <a:sym typeface="Helvetica Neue"/>
              </a:rPr>
              <a:pPr marL="25400" algn="l">
                <a:buSzPct val="25000"/>
              </a:pPr>
              <a:t>4</a:t>
            </a:fld>
            <a:endParaRPr lang="en" sz="900">
              <a:solidFill>
                <a:schemeClr val="lt1"/>
              </a:solidFill>
              <a:ea typeface="Helvetica Neue"/>
              <a:sym typeface="Helvetica Neue"/>
            </a:endParaRPr>
          </a:p>
        </p:txBody>
      </p:sp>
    </p:spTree>
    <p:extLst>
      <p:ext uri="{BB962C8B-B14F-4D97-AF65-F5344CB8AC3E}">
        <p14:creationId xmlns:p14="http://schemas.microsoft.com/office/powerpoint/2010/main" xmlns="" val="32866870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24" name="Shape 131"/>
          <p:cNvSpPr/>
          <p:nvPr/>
        </p:nvSpPr>
        <p:spPr>
          <a:xfrm>
            <a:off x="3265044" y="1907729"/>
            <a:ext cx="2614260" cy="4272937"/>
          </a:xfrm>
          <a:custGeom>
            <a:avLst/>
            <a:gdLst/>
            <a:ahLst/>
            <a:cxnLst/>
            <a:rect l="0" t="0" r="0" b="0"/>
            <a:pathLst>
              <a:path w="3816350" h="5256530" extrusionOk="0">
                <a:moveTo>
                  <a:pt x="3815994" y="5255996"/>
                </a:moveTo>
                <a:lnTo>
                  <a:pt x="0" y="5255996"/>
                </a:lnTo>
                <a:lnTo>
                  <a:pt x="0" y="0"/>
                </a:lnTo>
                <a:lnTo>
                  <a:pt x="3815994" y="0"/>
                </a:lnTo>
                <a:lnTo>
                  <a:pt x="3815994" y="5255996"/>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23" name="Shape 131"/>
          <p:cNvSpPr/>
          <p:nvPr/>
        </p:nvSpPr>
        <p:spPr>
          <a:xfrm>
            <a:off x="6023779" y="1907729"/>
            <a:ext cx="2904545" cy="4272936"/>
          </a:xfrm>
          <a:custGeom>
            <a:avLst/>
            <a:gdLst/>
            <a:ahLst/>
            <a:cxnLst/>
            <a:rect l="0" t="0" r="0" b="0"/>
            <a:pathLst>
              <a:path w="3816350" h="5256530" extrusionOk="0">
                <a:moveTo>
                  <a:pt x="3815994" y="5255996"/>
                </a:moveTo>
                <a:lnTo>
                  <a:pt x="0" y="5255996"/>
                </a:lnTo>
                <a:lnTo>
                  <a:pt x="0" y="0"/>
                </a:lnTo>
                <a:lnTo>
                  <a:pt x="3815994" y="0"/>
                </a:lnTo>
                <a:lnTo>
                  <a:pt x="3815994" y="5255996"/>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22" name="Shape 131"/>
          <p:cNvSpPr/>
          <p:nvPr/>
        </p:nvSpPr>
        <p:spPr>
          <a:xfrm>
            <a:off x="216025" y="4463040"/>
            <a:ext cx="2904571" cy="1717625"/>
          </a:xfrm>
          <a:custGeom>
            <a:avLst/>
            <a:gdLst/>
            <a:ahLst/>
            <a:cxnLst/>
            <a:rect l="0" t="0" r="0" b="0"/>
            <a:pathLst>
              <a:path w="3816350" h="5256530" extrusionOk="0">
                <a:moveTo>
                  <a:pt x="3815994" y="5255996"/>
                </a:moveTo>
                <a:lnTo>
                  <a:pt x="0" y="5255996"/>
                </a:lnTo>
                <a:lnTo>
                  <a:pt x="0" y="0"/>
                </a:lnTo>
                <a:lnTo>
                  <a:pt x="3815994" y="0"/>
                </a:lnTo>
                <a:lnTo>
                  <a:pt x="3815994" y="5255996"/>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dirty="0">
              <a:solidFill>
                <a:schemeClr val="dk1"/>
              </a:solidFill>
              <a:ea typeface="Calibri"/>
              <a:sym typeface="Calibri"/>
            </a:endParaRPr>
          </a:p>
        </p:txBody>
      </p:sp>
      <p:sp>
        <p:nvSpPr>
          <p:cNvPr id="21" name="Shape 131"/>
          <p:cNvSpPr/>
          <p:nvPr/>
        </p:nvSpPr>
        <p:spPr>
          <a:xfrm>
            <a:off x="216025" y="1907729"/>
            <a:ext cx="2904545" cy="2410271"/>
          </a:xfrm>
          <a:custGeom>
            <a:avLst/>
            <a:gdLst/>
            <a:ahLst/>
            <a:cxnLst/>
            <a:rect l="0" t="0" r="0" b="0"/>
            <a:pathLst>
              <a:path w="3816350" h="5256530" extrusionOk="0">
                <a:moveTo>
                  <a:pt x="3815994" y="5255996"/>
                </a:moveTo>
                <a:lnTo>
                  <a:pt x="0" y="5255996"/>
                </a:lnTo>
                <a:lnTo>
                  <a:pt x="0" y="0"/>
                </a:lnTo>
                <a:lnTo>
                  <a:pt x="3815994" y="0"/>
                </a:lnTo>
                <a:lnTo>
                  <a:pt x="3815994" y="5255996"/>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68" name="Shape 168"/>
          <p:cNvSpPr txBox="1">
            <a:spLocks noGrp="1"/>
          </p:cNvSpPr>
          <p:nvPr>
            <p:ph type="title"/>
          </p:nvPr>
        </p:nvSpPr>
        <p:spPr>
          <a:xfrm>
            <a:off x="287395" y="228600"/>
            <a:ext cx="8593500" cy="330300"/>
          </a:xfrm>
          <a:prstGeom prst="rect">
            <a:avLst/>
          </a:prstGeom>
          <a:noFill/>
          <a:ln>
            <a:noFill/>
          </a:ln>
        </p:spPr>
        <p:txBody>
          <a:bodyPr lIns="0" tIns="0" rIns="0" bIns="0" anchor="t" anchorCtr="0">
            <a:noAutofit/>
          </a:bodyPr>
          <a:lstStyle/>
          <a:p>
            <a:pPr lvl="0" rtl="0">
              <a:spcBef>
                <a:spcPts val="0"/>
              </a:spcBef>
              <a:buSzPct val="45833"/>
              <a:buNone/>
            </a:pPr>
            <a:r>
              <a:rPr lang="en-US" sz="2400" dirty="0" smtClean="0">
                <a:solidFill>
                  <a:srgbClr val="1C75BB"/>
                </a:solidFill>
                <a:ea typeface="Helvetica Neue"/>
                <a:sym typeface="Helvetica Neue"/>
              </a:rPr>
              <a:t>The Principles: </a:t>
            </a:r>
            <a:r>
              <a:rPr lang="en" sz="2400" dirty="0" smtClean="0">
                <a:solidFill>
                  <a:srgbClr val="1C75BB"/>
                </a:solidFill>
                <a:ea typeface="Helvetica Neue"/>
                <a:sym typeface="Helvetica Neue"/>
              </a:rPr>
              <a:t>ICANN’s Mission, Commitments, and Values</a:t>
            </a:r>
            <a:endParaRPr lang="en" sz="2400" dirty="0">
              <a:solidFill>
                <a:srgbClr val="1C75BB"/>
              </a:solidFill>
              <a:ea typeface="Helvetica Neue"/>
              <a:sym typeface="Helvetica Neue"/>
            </a:endParaRPr>
          </a:p>
        </p:txBody>
      </p:sp>
      <p:sp>
        <p:nvSpPr>
          <p:cNvPr id="169" name="Shape 169"/>
          <p:cNvSpPr/>
          <p:nvPr/>
        </p:nvSpPr>
        <p:spPr>
          <a:xfrm>
            <a:off x="216001" y="653402"/>
            <a:ext cx="8712199" cy="72389"/>
          </a:xfrm>
          <a:custGeom>
            <a:avLst/>
            <a:gdLst/>
            <a:ahLst/>
            <a:cxnLst/>
            <a:rect l="0" t="0" r="0" b="0"/>
            <a:pathLst>
              <a:path w="8712200" h="72390" extrusionOk="0">
                <a:moveTo>
                  <a:pt x="8711996" y="71996"/>
                </a:moveTo>
                <a:lnTo>
                  <a:pt x="0" y="71996"/>
                </a:lnTo>
                <a:lnTo>
                  <a:pt x="0" y="0"/>
                </a:lnTo>
                <a:lnTo>
                  <a:pt x="8711996" y="0"/>
                </a:lnTo>
                <a:lnTo>
                  <a:pt x="8711996" y="71996"/>
                </a:lnTo>
                <a:close/>
              </a:path>
            </a:pathLst>
          </a:custGeom>
          <a:solidFill>
            <a:srgbClr val="064263"/>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74" name="Shape 174"/>
          <p:cNvSpPr txBox="1"/>
          <p:nvPr/>
        </p:nvSpPr>
        <p:spPr>
          <a:xfrm>
            <a:off x="216025" y="820300"/>
            <a:ext cx="8712299" cy="885300"/>
          </a:xfrm>
          <a:prstGeom prst="rect">
            <a:avLst/>
          </a:prstGeom>
          <a:noFill/>
          <a:ln>
            <a:noFill/>
          </a:ln>
        </p:spPr>
        <p:txBody>
          <a:bodyPr lIns="91425" tIns="91425" rIns="91425" bIns="91425" anchor="t" anchorCtr="0">
            <a:noAutofit/>
          </a:bodyPr>
          <a:lstStyle/>
          <a:p>
            <a:pPr lvl="0">
              <a:buClr>
                <a:schemeClr val="dk1"/>
              </a:buClr>
              <a:buSzPct val="78571"/>
            </a:pPr>
            <a:r>
              <a:rPr lang="en" dirty="0" smtClean="0">
                <a:solidFill>
                  <a:schemeClr val="accent1"/>
                </a:solidFill>
              </a:rPr>
              <a:t>ICANN’s Bylaws are at the heart of its accountability. They obligate ICANN to act only within the scope of its limited mission, and to conduct its activities in accordance with certain fundamental principles. The CCWG-Accountability </a:t>
            </a:r>
            <a:r>
              <a:rPr lang="en-US" b="1" dirty="0">
                <a:solidFill>
                  <a:schemeClr val="accent1"/>
                </a:solidFill>
              </a:rPr>
              <a:t>p</a:t>
            </a:r>
            <a:r>
              <a:rPr lang="en-US" b="1" dirty="0" smtClean="0">
                <a:solidFill>
                  <a:schemeClr val="accent1"/>
                </a:solidFill>
              </a:rPr>
              <a:t>roposes</a:t>
            </a:r>
            <a:r>
              <a:rPr lang="en" b="1" dirty="0" smtClean="0">
                <a:solidFill>
                  <a:schemeClr val="accent1"/>
                </a:solidFill>
              </a:rPr>
              <a:t> the following changes be made to the Bylaws</a:t>
            </a:r>
            <a:r>
              <a:rPr lang="en" dirty="0" smtClean="0">
                <a:solidFill>
                  <a:schemeClr val="accent1"/>
                </a:solidFill>
              </a:rPr>
              <a:t>.</a:t>
            </a:r>
          </a:p>
          <a:p>
            <a:pPr lvl="0" indent="-342900" rtl="0">
              <a:lnSpc>
                <a:spcPct val="100000"/>
              </a:lnSpc>
              <a:spcBef>
                <a:spcPts val="0"/>
              </a:spcBef>
              <a:buNone/>
            </a:pPr>
            <a:endParaRPr lang="en" dirty="0" smtClean="0">
              <a:solidFill>
                <a:schemeClr val="accent1"/>
              </a:solidFill>
            </a:endParaRPr>
          </a:p>
          <a:p>
            <a:pPr lvl="0" indent="-342900" rtl="0">
              <a:lnSpc>
                <a:spcPct val="100000"/>
              </a:lnSpc>
              <a:spcBef>
                <a:spcPts val="0"/>
              </a:spcBef>
              <a:buNone/>
            </a:pPr>
            <a:endParaRPr lang="en" dirty="0" smtClean="0">
              <a:solidFill>
                <a:schemeClr val="accent1"/>
              </a:solidFill>
            </a:endParaRPr>
          </a:p>
          <a:p>
            <a:pPr lvl="0" rtl="0">
              <a:lnSpc>
                <a:spcPct val="100000"/>
              </a:lnSpc>
              <a:spcBef>
                <a:spcPts val="0"/>
              </a:spcBef>
              <a:buNone/>
            </a:pPr>
            <a:endParaRPr lang="en" dirty="0">
              <a:solidFill>
                <a:schemeClr val="accent1"/>
              </a:solidFill>
            </a:endParaRPr>
          </a:p>
        </p:txBody>
      </p:sp>
      <p:sp>
        <p:nvSpPr>
          <p:cNvPr id="9" name="Shape 182"/>
          <p:cNvSpPr txBox="1"/>
          <p:nvPr/>
        </p:nvSpPr>
        <p:spPr>
          <a:xfrm>
            <a:off x="6023780" y="1907729"/>
            <a:ext cx="2904420" cy="868200"/>
          </a:xfrm>
          <a:prstGeom prst="rect">
            <a:avLst/>
          </a:prstGeom>
          <a:noFill/>
          <a:ln>
            <a:noFill/>
          </a:ln>
        </p:spPr>
        <p:txBody>
          <a:bodyPr lIns="91425" tIns="91425" rIns="91425" bIns="91425" anchor="t" anchorCtr="0">
            <a:noAutofit/>
          </a:bodyPr>
          <a:lstStyle/>
          <a:p>
            <a:r>
              <a:rPr lang="en" dirty="0">
                <a:solidFill>
                  <a:schemeClr val="dk1"/>
                </a:solidFill>
                <a:ea typeface="Helvetica Neue"/>
                <a:sym typeface="Helvetica Neue"/>
              </a:rPr>
              <a:t>ICANN’s </a:t>
            </a:r>
            <a:r>
              <a:rPr lang="en" b="1" dirty="0">
                <a:solidFill>
                  <a:schemeClr val="dk1"/>
                </a:solidFill>
                <a:ea typeface="Helvetica Neue"/>
                <a:sym typeface="Helvetica Neue"/>
              </a:rPr>
              <a:t>Affirmations of Commitments </a:t>
            </a:r>
            <a:r>
              <a:rPr lang="en" dirty="0">
                <a:solidFill>
                  <a:schemeClr val="dk1"/>
                </a:solidFill>
                <a:ea typeface="Helvetica Neue"/>
                <a:sym typeface="Helvetica Neue"/>
              </a:rPr>
              <a:t>(AoC) </a:t>
            </a:r>
            <a:r>
              <a:rPr lang="en-US" dirty="0" smtClean="0">
                <a:solidFill>
                  <a:schemeClr val="dk1"/>
                </a:solidFill>
                <a:ea typeface="Helvetica Neue"/>
                <a:sym typeface="Helvetica Neue"/>
              </a:rPr>
              <a:t>requires a periodic review process conducted by the community that results in recommendations for improvement. The CCWG-Accountability proposes to bring aspects of the </a:t>
            </a:r>
            <a:r>
              <a:rPr lang="en-US" dirty="0" err="1" smtClean="0">
                <a:solidFill>
                  <a:schemeClr val="dk1"/>
                </a:solidFill>
                <a:ea typeface="Helvetica Neue"/>
                <a:sym typeface="Helvetica Neue"/>
              </a:rPr>
              <a:t>AoC</a:t>
            </a:r>
            <a:r>
              <a:rPr lang="en-US" dirty="0" smtClean="0">
                <a:solidFill>
                  <a:schemeClr val="dk1"/>
                </a:solidFill>
                <a:ea typeface="Helvetica Neue"/>
                <a:sym typeface="Helvetica Neue"/>
              </a:rPr>
              <a:t> and the </a:t>
            </a:r>
            <a:r>
              <a:rPr lang="en-US" dirty="0" err="1" smtClean="0">
                <a:solidFill>
                  <a:schemeClr val="dk1"/>
                </a:solidFill>
                <a:ea typeface="Helvetica Neue"/>
                <a:sym typeface="Helvetica Neue"/>
              </a:rPr>
              <a:t>AoC</a:t>
            </a:r>
            <a:r>
              <a:rPr lang="en-US" dirty="0" smtClean="0">
                <a:solidFill>
                  <a:schemeClr val="dk1"/>
                </a:solidFill>
                <a:ea typeface="Helvetica Neue"/>
                <a:sym typeface="Helvetica Neue"/>
              </a:rPr>
              <a:t> reviews into the ICANN bylaws.</a:t>
            </a:r>
            <a:endParaRPr lang="en" dirty="0">
              <a:solidFill>
                <a:schemeClr val="dk1"/>
              </a:solidFill>
              <a:ea typeface="Helvetica Neue"/>
              <a:sym typeface="Helvetica Neue"/>
            </a:endParaRPr>
          </a:p>
        </p:txBody>
      </p:sp>
      <p:sp>
        <p:nvSpPr>
          <p:cNvPr id="10" name="Shape 183"/>
          <p:cNvSpPr txBox="1"/>
          <p:nvPr/>
        </p:nvSpPr>
        <p:spPr>
          <a:xfrm>
            <a:off x="216025" y="1907729"/>
            <a:ext cx="2698927" cy="868200"/>
          </a:xfrm>
          <a:prstGeom prst="rect">
            <a:avLst/>
          </a:prstGeom>
          <a:noFill/>
          <a:ln>
            <a:noFill/>
          </a:ln>
        </p:spPr>
        <p:txBody>
          <a:bodyPr lIns="91425" tIns="91425" rIns="91425" bIns="91425" anchor="t" anchorCtr="0">
            <a:noAutofit/>
          </a:bodyPr>
          <a:lstStyle/>
          <a:p>
            <a:pPr>
              <a:spcBef>
                <a:spcPts val="0"/>
              </a:spcBef>
              <a:buNone/>
            </a:pPr>
            <a:r>
              <a:rPr lang="en" dirty="0"/>
              <a:t>ICANN’s </a:t>
            </a:r>
            <a:r>
              <a:rPr lang="en" b="1" dirty="0"/>
              <a:t>Mission Statement</a:t>
            </a:r>
            <a:r>
              <a:rPr lang="en" dirty="0"/>
              <a:t> describes the scope of the organization's activities. </a:t>
            </a:r>
            <a:r>
              <a:rPr lang="en" dirty="0">
                <a:solidFill>
                  <a:schemeClr val="dk1"/>
                </a:solidFill>
              </a:rPr>
              <a:t>The CCWG-Accountability recommends clarifying the language to better describe what is in and out of scope regarding the DNS, and that ICANN’s powers are “</a:t>
            </a:r>
            <a:r>
              <a:rPr lang="en" dirty="0" smtClean="0">
                <a:solidFill>
                  <a:schemeClr val="dk1"/>
                </a:solidFill>
              </a:rPr>
              <a:t>enumerated</a:t>
            </a:r>
            <a:r>
              <a:rPr lang="en-US" dirty="0" smtClean="0">
                <a:solidFill>
                  <a:schemeClr val="dk1"/>
                </a:solidFill>
              </a:rPr>
              <a:t>.</a:t>
            </a:r>
            <a:r>
              <a:rPr lang="en" dirty="0" smtClean="0">
                <a:solidFill>
                  <a:schemeClr val="dk1"/>
                </a:solidFill>
              </a:rPr>
              <a:t>” </a:t>
            </a:r>
            <a:endParaRPr lang="en" dirty="0">
              <a:solidFill>
                <a:schemeClr val="dk1"/>
              </a:solidFill>
            </a:endParaRPr>
          </a:p>
        </p:txBody>
      </p:sp>
      <p:sp>
        <p:nvSpPr>
          <p:cNvPr id="11" name="Shape 184"/>
          <p:cNvSpPr txBox="1"/>
          <p:nvPr/>
        </p:nvSpPr>
        <p:spPr>
          <a:xfrm>
            <a:off x="216050" y="4463041"/>
            <a:ext cx="2904545" cy="868200"/>
          </a:xfrm>
          <a:prstGeom prst="rect">
            <a:avLst/>
          </a:prstGeom>
          <a:noFill/>
          <a:ln>
            <a:noFill/>
          </a:ln>
        </p:spPr>
        <p:txBody>
          <a:bodyPr lIns="91425" tIns="91425" rIns="91425" bIns="91425" anchor="t" anchorCtr="0">
            <a:noAutofit/>
          </a:bodyPr>
          <a:lstStyle/>
          <a:p>
            <a:pPr>
              <a:spcBef>
                <a:spcPts val="0"/>
              </a:spcBef>
              <a:buNone/>
            </a:pPr>
            <a:r>
              <a:rPr lang="en" dirty="0"/>
              <a:t>ICANN’s </a:t>
            </a:r>
            <a:r>
              <a:rPr lang="en" b="1" dirty="0"/>
              <a:t>Core Values</a:t>
            </a:r>
            <a:r>
              <a:rPr lang="en" dirty="0"/>
              <a:t> guide the decisions and actions of ICANN. </a:t>
            </a:r>
            <a:r>
              <a:rPr lang="en" dirty="0">
                <a:solidFill>
                  <a:schemeClr val="dk1"/>
                </a:solidFill>
              </a:rPr>
              <a:t>The </a:t>
            </a:r>
            <a:r>
              <a:rPr lang="en" dirty="0" smtClean="0">
                <a:solidFill>
                  <a:schemeClr val="dk1"/>
                </a:solidFill>
              </a:rPr>
              <a:t>CCWG-Accountability</a:t>
            </a:r>
            <a:r>
              <a:rPr lang="en-US" dirty="0">
                <a:solidFill>
                  <a:schemeClr val="dk1"/>
                </a:solidFill>
              </a:rPr>
              <a:t> </a:t>
            </a:r>
            <a:r>
              <a:rPr lang="en" dirty="0" smtClean="0">
                <a:solidFill>
                  <a:schemeClr val="dk1"/>
                </a:solidFill>
              </a:rPr>
              <a:t>recommends </a:t>
            </a:r>
            <a:r>
              <a:rPr lang="en" dirty="0">
                <a:solidFill>
                  <a:schemeClr val="dk1"/>
                </a:solidFill>
              </a:rPr>
              <a:t>dividing </a:t>
            </a:r>
            <a:r>
              <a:rPr lang="en" dirty="0"/>
              <a:t>the existing Core Values provisions into </a:t>
            </a:r>
            <a:r>
              <a:rPr lang="en" dirty="0" smtClean="0"/>
              <a:t>“Commitments “and </a:t>
            </a:r>
            <a:r>
              <a:rPr lang="en" dirty="0"/>
              <a:t>“Core Values.”</a:t>
            </a:r>
          </a:p>
        </p:txBody>
      </p:sp>
      <p:sp>
        <p:nvSpPr>
          <p:cNvPr id="17" name="Shape 193"/>
          <p:cNvSpPr txBox="1">
            <a:spLocks noGrp="1"/>
          </p:cNvSpPr>
          <p:nvPr>
            <p:ph type="ftr" idx="11"/>
          </p:nvPr>
        </p:nvSpPr>
        <p:spPr>
          <a:xfrm>
            <a:off x="275252" y="6415298"/>
            <a:ext cx="5068499" cy="139799"/>
          </a:xfrm>
          <a:prstGeom prst="rect">
            <a:avLst/>
          </a:prstGeom>
          <a:noFill/>
          <a:ln>
            <a:noFill/>
          </a:ln>
        </p:spPr>
        <p:txBody>
          <a:bodyPr lIns="0" tIns="0" rIns="0" bIns="0" anchor="t" anchorCtr="0">
            <a:noAutofit/>
          </a:bodyPr>
          <a:lstStyle/>
          <a:p>
            <a:pPr marL="12700" marR="0" lvl="0" indent="0" algn="l" rtl="0">
              <a:lnSpc>
                <a:spcPct val="100000"/>
              </a:lnSpc>
              <a:spcBef>
                <a:spcPts val="0"/>
              </a:spcBef>
              <a:buSzPct val="25000"/>
              <a:buNone/>
            </a:pPr>
            <a:r>
              <a:rPr lang="en" sz="900" b="0" i="0" u="none" strike="noStrike" cap="none" baseline="0" dirty="0">
                <a:solidFill>
                  <a:srgbClr val="064263"/>
                </a:solidFill>
                <a:ea typeface="Helvetica Neue"/>
                <a:sym typeface="Helvetica Neue"/>
              </a:rPr>
              <a:t>Cross Community Working Group (CCWG) Accountability Initial Draft Proposal for Public Comment</a:t>
            </a:r>
          </a:p>
        </p:txBody>
      </p:sp>
      <p:sp>
        <p:nvSpPr>
          <p:cNvPr id="18" name="Shape 194"/>
          <p:cNvSpPr txBox="1">
            <a:spLocks noGrp="1"/>
          </p:cNvSpPr>
          <p:nvPr>
            <p:ph type="sldNum" idx="12"/>
          </p:nvPr>
        </p:nvSpPr>
        <p:spPr>
          <a:xfrm>
            <a:off x="8739496" y="6415298"/>
            <a:ext cx="178500" cy="139799"/>
          </a:xfrm>
          <a:prstGeom prst="rect">
            <a:avLst/>
          </a:prstGeom>
          <a:noFill/>
          <a:ln>
            <a:noFill/>
          </a:ln>
        </p:spPr>
        <p:txBody>
          <a:bodyPr lIns="0" tIns="0" rIns="0" bIns="0" anchor="t" anchorCtr="0">
            <a:noAutofit/>
          </a:bodyPr>
          <a:lstStyle/>
          <a:p>
            <a:pPr marL="25400" marR="0" lvl="0" indent="0" algn="l" rtl="0">
              <a:lnSpc>
                <a:spcPct val="100000"/>
              </a:lnSpc>
              <a:spcBef>
                <a:spcPts val="0"/>
              </a:spcBef>
              <a:buSzPct val="25000"/>
              <a:buNone/>
            </a:pPr>
            <a:fld id="{00000000-1234-1234-1234-123412341234}" type="slidenum">
              <a:rPr lang="en" sz="900" b="0" i="0" u="none" strike="noStrike" cap="none" baseline="0">
                <a:solidFill>
                  <a:schemeClr val="lt1"/>
                </a:solidFill>
                <a:latin typeface="Arial"/>
                <a:ea typeface="Helvetica Neue"/>
                <a:cs typeface="Arial"/>
                <a:sym typeface="Helvetica Neue"/>
              </a:rPr>
              <a:pPr marL="25400" marR="0" lvl="0" indent="0" algn="l" rtl="0">
                <a:lnSpc>
                  <a:spcPct val="100000"/>
                </a:lnSpc>
                <a:spcBef>
                  <a:spcPts val="0"/>
                </a:spcBef>
                <a:buSzPct val="25000"/>
                <a:buNone/>
              </a:pPr>
              <a:t>5</a:t>
            </a:fld>
            <a:endParaRPr lang="en" sz="900" b="0" i="0" u="none" strike="noStrike" cap="none" baseline="0">
              <a:solidFill>
                <a:schemeClr val="lt1"/>
              </a:solidFill>
              <a:latin typeface="Arial"/>
              <a:ea typeface="Helvetica Neue"/>
              <a:cs typeface="Arial"/>
              <a:sym typeface="Helvetica Neue"/>
            </a:endParaRPr>
          </a:p>
        </p:txBody>
      </p:sp>
      <p:pic>
        <p:nvPicPr>
          <p:cNvPr id="15" name="Afbeelding 1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825126" y="2327565"/>
            <a:ext cx="3269672" cy="3125585"/>
          </a:xfrm>
          <a:prstGeom prst="rect">
            <a:avLst/>
          </a:prstGeom>
        </p:spPr>
      </p:pic>
    </p:spTree>
    <p:extLst>
      <p:ext uri="{BB962C8B-B14F-4D97-AF65-F5344CB8AC3E}">
        <p14:creationId xmlns:p14="http://schemas.microsoft.com/office/powerpoint/2010/main" xmlns="" val="2930323832"/>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Shape 189"/>
          <p:cNvSpPr txBox="1">
            <a:spLocks noGrp="1"/>
          </p:cNvSpPr>
          <p:nvPr>
            <p:ph type="title"/>
          </p:nvPr>
        </p:nvSpPr>
        <p:spPr>
          <a:xfrm>
            <a:off x="275300" y="228600"/>
            <a:ext cx="8593500" cy="330300"/>
          </a:xfrm>
          <a:prstGeom prst="rect">
            <a:avLst/>
          </a:prstGeom>
          <a:noFill/>
          <a:ln>
            <a:noFill/>
          </a:ln>
        </p:spPr>
        <p:txBody>
          <a:bodyPr lIns="0" tIns="0" rIns="0" bIns="0" anchor="t" anchorCtr="0">
            <a:noAutofit/>
          </a:bodyPr>
          <a:lstStyle/>
          <a:p>
            <a:pPr marL="12700" marR="0" lvl="0" indent="0" algn="l" rtl="0">
              <a:lnSpc>
                <a:spcPct val="100000"/>
              </a:lnSpc>
              <a:spcBef>
                <a:spcPts val="0"/>
              </a:spcBef>
              <a:buSzPct val="25000"/>
              <a:buNone/>
            </a:pPr>
            <a:r>
              <a:rPr lang="en" sz="2400" b="0" i="0" u="none" strike="noStrike" cap="none" baseline="0" smtClean="0">
                <a:solidFill>
                  <a:srgbClr val="1C75BB"/>
                </a:solidFill>
                <a:ea typeface="Helvetica Neue"/>
                <a:sym typeface="Helvetica Neue"/>
              </a:rPr>
              <a:t>The Principles</a:t>
            </a:r>
            <a:r>
              <a:rPr lang="en" sz="2400" smtClean="0">
                <a:solidFill>
                  <a:srgbClr val="1C75BB"/>
                </a:solidFill>
                <a:ea typeface="Helvetica Neue"/>
                <a:sym typeface="Helvetica Neue"/>
              </a:rPr>
              <a:t>: </a:t>
            </a:r>
            <a:r>
              <a:rPr lang="en" sz="2400" b="0" i="0" u="none" strike="noStrike" cap="none" baseline="0" smtClean="0">
                <a:solidFill>
                  <a:srgbClr val="1C75BB"/>
                </a:solidFill>
                <a:ea typeface="Helvetica Neue"/>
                <a:sym typeface="Helvetica Neue"/>
              </a:rPr>
              <a:t>Fundamental Bylaws</a:t>
            </a:r>
            <a:endParaRPr lang="en" sz="2400" b="0" i="0" u="none" strike="noStrike" cap="none" baseline="0">
              <a:solidFill>
                <a:srgbClr val="1C75BB"/>
              </a:solidFill>
              <a:ea typeface="Helvetica Neue"/>
              <a:sym typeface="Helvetica Neue"/>
            </a:endParaRPr>
          </a:p>
        </p:txBody>
      </p:sp>
      <p:sp>
        <p:nvSpPr>
          <p:cNvPr id="190" name="Shape 190"/>
          <p:cNvSpPr/>
          <p:nvPr/>
        </p:nvSpPr>
        <p:spPr>
          <a:xfrm>
            <a:off x="216001" y="653402"/>
            <a:ext cx="8712199" cy="72389"/>
          </a:xfrm>
          <a:custGeom>
            <a:avLst/>
            <a:gdLst/>
            <a:ahLst/>
            <a:cxnLst/>
            <a:rect l="0" t="0" r="0" b="0"/>
            <a:pathLst>
              <a:path w="8712200" h="72390" extrusionOk="0">
                <a:moveTo>
                  <a:pt x="8711996" y="71996"/>
                </a:moveTo>
                <a:lnTo>
                  <a:pt x="0" y="71996"/>
                </a:lnTo>
                <a:lnTo>
                  <a:pt x="0" y="0"/>
                </a:lnTo>
                <a:lnTo>
                  <a:pt x="8711996" y="0"/>
                </a:lnTo>
                <a:lnTo>
                  <a:pt x="8711996" y="71996"/>
                </a:lnTo>
                <a:close/>
              </a:path>
            </a:pathLst>
          </a:custGeom>
          <a:solidFill>
            <a:srgbClr val="064263"/>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92" name="Shape 192"/>
          <p:cNvSpPr txBox="1"/>
          <p:nvPr/>
        </p:nvSpPr>
        <p:spPr>
          <a:xfrm>
            <a:off x="216000" y="1800795"/>
            <a:ext cx="3625339" cy="4319395"/>
          </a:xfrm>
          <a:prstGeom prst="rect">
            <a:avLst/>
          </a:prstGeom>
          <a:noFill/>
          <a:ln>
            <a:noFill/>
          </a:ln>
        </p:spPr>
        <p:txBody>
          <a:bodyPr lIns="108000" tIns="0" rIns="0" bIns="0" anchor="t" anchorCtr="0">
            <a:noAutofit/>
          </a:bodyPr>
          <a:lstStyle/>
          <a:p>
            <a:pPr marL="0" marR="5080" lvl="0" indent="0" algn="l" rtl="0">
              <a:lnSpc>
                <a:spcPct val="100000"/>
              </a:lnSpc>
              <a:spcBef>
                <a:spcPts val="1105"/>
              </a:spcBef>
              <a:buSzPct val="25000"/>
              <a:buNone/>
            </a:pPr>
            <a:r>
              <a:rPr lang="en" sz="1200" b="0" i="0" u="none" strike="noStrike" cap="none" baseline="0" dirty="0" smtClean="0">
                <a:solidFill>
                  <a:schemeClr val="dk1"/>
                </a:solidFill>
                <a:ea typeface="Helvetica Neue"/>
                <a:sym typeface="Helvetica Neue"/>
              </a:rPr>
              <a:t>The CCWG-Accountability recommends that the following items have the status of </a:t>
            </a:r>
            <a:r>
              <a:rPr lang="en" sz="1200" b="1" i="0" u="none" strike="noStrike" cap="none" baseline="0" dirty="0" smtClean="0">
                <a:solidFill>
                  <a:schemeClr val="dk1"/>
                </a:solidFill>
                <a:ea typeface="Helvetica Neue"/>
                <a:sym typeface="Helvetica Neue"/>
              </a:rPr>
              <a:t>Fundamental Bylaws</a:t>
            </a:r>
            <a:r>
              <a:rPr lang="en" sz="1200" b="0" i="0" u="none" strike="noStrike" cap="none" baseline="0" dirty="0" smtClean="0">
                <a:solidFill>
                  <a:schemeClr val="dk1"/>
                </a:solidFill>
                <a:ea typeface="Helvetica Neue"/>
                <a:sym typeface="Helvetica Neue"/>
              </a:rPr>
              <a:t>:</a:t>
            </a:r>
          </a:p>
          <a:p>
            <a:pPr marL="457200" marR="5080" lvl="0" indent="-298450" algn="l" rtl="0">
              <a:lnSpc>
                <a:spcPct val="100000"/>
              </a:lnSpc>
              <a:spcBef>
                <a:spcPts val="1105"/>
              </a:spcBef>
              <a:buClr>
                <a:schemeClr val="dk1"/>
              </a:buClr>
              <a:buSzPct val="100000"/>
              <a:buFont typeface="Arial"/>
              <a:buAutoNum type="arabicPeriod"/>
            </a:pPr>
            <a:r>
              <a:rPr lang="en" sz="1200" dirty="0" smtClean="0">
                <a:solidFill>
                  <a:schemeClr val="dk1"/>
                </a:solidFill>
              </a:rPr>
              <a:t>The Mission / Commitments / Core Values</a:t>
            </a:r>
          </a:p>
          <a:p>
            <a:pPr marL="457200" lvl="0" indent="-298450" rtl="0">
              <a:lnSpc>
                <a:spcPct val="115000"/>
              </a:lnSpc>
              <a:spcBef>
                <a:spcPts val="0"/>
              </a:spcBef>
              <a:buClr>
                <a:schemeClr val="dk1"/>
              </a:buClr>
              <a:buSzPct val="100000"/>
              <a:buFont typeface="Arial"/>
              <a:buAutoNum type="arabicPeriod"/>
            </a:pPr>
            <a:r>
              <a:rPr lang="en" sz="1200" dirty="0" smtClean="0">
                <a:solidFill>
                  <a:schemeClr val="dk1"/>
                </a:solidFill>
              </a:rPr>
              <a:t>The Independent Review Process</a:t>
            </a:r>
          </a:p>
          <a:p>
            <a:pPr marL="457200" lvl="0" indent="-298450" rtl="0">
              <a:lnSpc>
                <a:spcPct val="115000"/>
              </a:lnSpc>
              <a:spcBef>
                <a:spcPts val="0"/>
              </a:spcBef>
              <a:buClr>
                <a:schemeClr val="dk1"/>
              </a:buClr>
              <a:buSzPct val="100000"/>
              <a:buFont typeface="Arial"/>
              <a:buAutoNum type="arabicPeriod"/>
            </a:pPr>
            <a:r>
              <a:rPr lang="en" sz="1200" dirty="0" smtClean="0">
                <a:solidFill>
                  <a:schemeClr val="dk1"/>
                </a:solidFill>
              </a:rPr>
              <a:t>The manner in which Fundamental Bylaws can be amended</a:t>
            </a:r>
          </a:p>
          <a:p>
            <a:pPr marL="457200" lvl="0" indent="-298450" rtl="0">
              <a:lnSpc>
                <a:spcPct val="115000"/>
              </a:lnSpc>
              <a:spcBef>
                <a:spcPts val="0"/>
              </a:spcBef>
              <a:buClr>
                <a:schemeClr val="dk1"/>
              </a:buClr>
              <a:buSzPct val="100000"/>
              <a:buFont typeface="Arial"/>
              <a:buAutoNum type="arabicPeriod"/>
            </a:pPr>
            <a:r>
              <a:rPr lang="en" sz="1200" dirty="0" smtClean="0">
                <a:solidFill>
                  <a:schemeClr val="dk1"/>
                </a:solidFill>
              </a:rPr>
              <a:t>The Community Mechanism as Sole Member Model</a:t>
            </a:r>
          </a:p>
          <a:p>
            <a:pPr marL="457200" lvl="0" indent="-298450" rtl="0">
              <a:lnSpc>
                <a:spcPct val="115000"/>
              </a:lnSpc>
              <a:spcBef>
                <a:spcPts val="0"/>
              </a:spcBef>
              <a:buClr>
                <a:schemeClr val="dk1"/>
              </a:buClr>
              <a:buSzPct val="100000"/>
              <a:buFont typeface="Arial"/>
              <a:buAutoNum type="arabicPeriod"/>
            </a:pPr>
            <a:r>
              <a:rPr lang="en" sz="1200" dirty="0" smtClean="0">
                <a:solidFill>
                  <a:schemeClr val="dk1"/>
                </a:solidFill>
              </a:rPr>
              <a:t>The Community Powers [in this proposal]</a:t>
            </a:r>
          </a:p>
          <a:p>
            <a:pPr marL="457200" lvl="0" indent="-298450" rtl="0">
              <a:lnSpc>
                <a:spcPct val="115000"/>
              </a:lnSpc>
              <a:spcBef>
                <a:spcPts val="0"/>
              </a:spcBef>
              <a:buClr>
                <a:schemeClr val="dk1"/>
              </a:buClr>
              <a:buSzPct val="100000"/>
              <a:buFont typeface="Arial"/>
              <a:buAutoNum type="arabicPeriod"/>
            </a:pPr>
            <a:r>
              <a:rPr lang="en" sz="1200" dirty="0" smtClean="0">
                <a:solidFill>
                  <a:schemeClr val="dk1"/>
                </a:solidFill>
              </a:rPr>
              <a:t>The IANA Function Review and the Separation Process required by the CWG-Stewardship’s proposal</a:t>
            </a:r>
          </a:p>
          <a:p>
            <a:pPr marL="457200" lvl="0" indent="-298450" rtl="0">
              <a:lnSpc>
                <a:spcPct val="115000"/>
              </a:lnSpc>
              <a:spcBef>
                <a:spcPts val="0"/>
              </a:spcBef>
              <a:buClr>
                <a:schemeClr val="dk1"/>
              </a:buClr>
              <a:buSzPct val="100000"/>
              <a:buFont typeface="Arial"/>
              <a:buAutoNum type="arabicPeriod"/>
            </a:pPr>
            <a:r>
              <a:rPr lang="en" sz="1200" dirty="0" smtClean="0">
                <a:solidFill>
                  <a:schemeClr val="dk1"/>
                </a:solidFill>
              </a:rPr>
              <a:t>The Post-Transition IANA governance and Customer Standing Committee structures, also required by the CWG-Stewardship’s proposal</a:t>
            </a:r>
          </a:p>
          <a:p>
            <a:pPr lvl="0" rtl="0">
              <a:spcBef>
                <a:spcPts val="320"/>
              </a:spcBef>
              <a:buNone/>
            </a:pPr>
            <a:endParaRPr lang="en" sz="1200" dirty="0">
              <a:solidFill>
                <a:schemeClr val="dk1"/>
              </a:solidFill>
              <a:ea typeface="Helvetica Neue"/>
              <a:sym typeface="Helvetica Neue"/>
            </a:endParaRPr>
          </a:p>
        </p:txBody>
      </p:sp>
      <p:sp>
        <p:nvSpPr>
          <p:cNvPr id="193" name="Shape 193"/>
          <p:cNvSpPr txBox="1">
            <a:spLocks noGrp="1"/>
          </p:cNvSpPr>
          <p:nvPr>
            <p:ph type="ftr" idx="11"/>
          </p:nvPr>
        </p:nvSpPr>
        <p:spPr>
          <a:xfrm>
            <a:off x="275252" y="6415298"/>
            <a:ext cx="5068499" cy="139799"/>
          </a:xfrm>
          <a:prstGeom prst="rect">
            <a:avLst/>
          </a:prstGeom>
          <a:noFill/>
          <a:ln>
            <a:noFill/>
          </a:ln>
        </p:spPr>
        <p:txBody>
          <a:bodyPr lIns="0" tIns="0" rIns="0" bIns="0" anchor="t" anchorCtr="0">
            <a:noAutofit/>
          </a:bodyPr>
          <a:lstStyle/>
          <a:p>
            <a:pPr marL="12700" marR="0" lvl="0" indent="0" algn="l" rtl="0">
              <a:lnSpc>
                <a:spcPct val="100000"/>
              </a:lnSpc>
              <a:spcBef>
                <a:spcPts val="0"/>
              </a:spcBef>
              <a:buSzPct val="25000"/>
              <a:buNone/>
            </a:pPr>
            <a:r>
              <a:rPr lang="en" sz="900" b="0" i="0" u="none" strike="noStrike" cap="none" baseline="0">
                <a:solidFill>
                  <a:srgbClr val="064263"/>
                </a:solidFill>
                <a:ea typeface="Helvetica Neue"/>
                <a:sym typeface="Helvetica Neue"/>
              </a:rPr>
              <a:t>Cross Community Working Group (CCWG) Accountability Initial Draft Proposal for Public Comment</a:t>
            </a:r>
          </a:p>
        </p:txBody>
      </p:sp>
      <p:sp>
        <p:nvSpPr>
          <p:cNvPr id="194" name="Shape 194"/>
          <p:cNvSpPr txBox="1">
            <a:spLocks noGrp="1"/>
          </p:cNvSpPr>
          <p:nvPr>
            <p:ph type="sldNum" idx="12"/>
          </p:nvPr>
        </p:nvSpPr>
        <p:spPr>
          <a:xfrm>
            <a:off x="8739496" y="6415298"/>
            <a:ext cx="178500" cy="139799"/>
          </a:xfrm>
          <a:prstGeom prst="rect">
            <a:avLst/>
          </a:prstGeom>
          <a:noFill/>
          <a:ln>
            <a:noFill/>
          </a:ln>
        </p:spPr>
        <p:txBody>
          <a:bodyPr lIns="0" tIns="0" rIns="0" bIns="0" anchor="t" anchorCtr="0">
            <a:noAutofit/>
          </a:bodyPr>
          <a:lstStyle/>
          <a:p>
            <a:pPr marL="25400" marR="0" lvl="0" indent="0" algn="l" rtl="0">
              <a:lnSpc>
                <a:spcPct val="100000"/>
              </a:lnSpc>
              <a:spcBef>
                <a:spcPts val="0"/>
              </a:spcBef>
              <a:buSzPct val="25000"/>
              <a:buNone/>
            </a:pPr>
            <a:fld id="{00000000-1234-1234-1234-123412341234}" type="slidenum">
              <a:rPr lang="en" sz="900" b="0" i="0" u="none" strike="noStrike" cap="none" baseline="0">
                <a:solidFill>
                  <a:schemeClr val="lt1"/>
                </a:solidFill>
                <a:latin typeface="Arial"/>
                <a:ea typeface="Helvetica Neue"/>
                <a:cs typeface="Arial"/>
                <a:sym typeface="Helvetica Neue"/>
              </a:rPr>
              <a:pPr marL="25400" marR="0" lvl="0" indent="0" algn="l" rtl="0">
                <a:lnSpc>
                  <a:spcPct val="100000"/>
                </a:lnSpc>
                <a:spcBef>
                  <a:spcPts val="0"/>
                </a:spcBef>
                <a:buSzPct val="25000"/>
                <a:buNone/>
              </a:pPr>
              <a:t>6</a:t>
            </a:fld>
            <a:endParaRPr lang="en" sz="900" b="0" i="0" u="none" strike="noStrike" cap="none" baseline="0">
              <a:solidFill>
                <a:schemeClr val="lt1"/>
              </a:solidFill>
              <a:latin typeface="Arial"/>
              <a:ea typeface="Helvetica Neue"/>
              <a:cs typeface="Arial"/>
              <a:sym typeface="Helvetica Neue"/>
            </a:endParaRPr>
          </a:p>
        </p:txBody>
      </p:sp>
      <p:sp>
        <p:nvSpPr>
          <p:cNvPr id="9" name="Shape 174"/>
          <p:cNvSpPr txBox="1"/>
          <p:nvPr/>
        </p:nvSpPr>
        <p:spPr>
          <a:xfrm>
            <a:off x="216025" y="820300"/>
            <a:ext cx="8712299" cy="885300"/>
          </a:xfrm>
          <a:prstGeom prst="rect">
            <a:avLst/>
          </a:prstGeom>
          <a:noFill/>
          <a:ln>
            <a:noFill/>
          </a:ln>
        </p:spPr>
        <p:txBody>
          <a:bodyPr lIns="91425" tIns="91425" rIns="91425" bIns="91425" anchor="t" anchorCtr="0">
            <a:noAutofit/>
          </a:bodyPr>
          <a:lstStyle/>
          <a:p>
            <a:pPr lvl="0">
              <a:buClr>
                <a:schemeClr val="dk1"/>
              </a:buClr>
              <a:buSzPct val="78571"/>
            </a:pPr>
            <a:r>
              <a:rPr lang="en" dirty="0" smtClean="0">
                <a:solidFill>
                  <a:schemeClr val="accent1"/>
                </a:solidFill>
              </a:rPr>
              <a:t>ICANN’s Bylaws can generally be changed by resolution of the Board with a two-thirds majority. CCWG-Accountability </a:t>
            </a:r>
            <a:r>
              <a:rPr lang="en" b="1" dirty="0" smtClean="0">
                <a:solidFill>
                  <a:schemeClr val="accent1"/>
                </a:solidFill>
              </a:rPr>
              <a:t>proposes revising ICANN’s Bylaws to establish a set of Fundamental Bylaws</a:t>
            </a:r>
            <a:r>
              <a:rPr lang="en" dirty="0" smtClean="0">
                <a:solidFill>
                  <a:schemeClr val="accent1"/>
                </a:solidFill>
              </a:rPr>
              <a:t>, which would hold special protections and can only be changed based on prior approval by the Community, with a higher vote threshold. </a:t>
            </a:r>
            <a:endParaRPr lang="en" dirty="0">
              <a:solidFill>
                <a:schemeClr val="accent1"/>
              </a:solidFill>
            </a:endParaRPr>
          </a:p>
        </p:txBody>
      </p:sp>
      <p:sp>
        <p:nvSpPr>
          <p:cNvPr id="10" name="Shape 101"/>
          <p:cNvSpPr/>
          <p:nvPr/>
        </p:nvSpPr>
        <p:spPr>
          <a:xfrm>
            <a:off x="3905047" y="1800795"/>
            <a:ext cx="2094191" cy="4464538"/>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1" name="Shape 101"/>
          <p:cNvSpPr/>
          <p:nvPr/>
        </p:nvSpPr>
        <p:spPr>
          <a:xfrm>
            <a:off x="6130571" y="1800795"/>
            <a:ext cx="2787425" cy="4464538"/>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pic>
        <p:nvPicPr>
          <p:cNvPr id="12" name="Afbeelding 1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6523575" y="2489995"/>
            <a:ext cx="2030209" cy="3533941"/>
          </a:xfrm>
          <a:prstGeom prst="rect">
            <a:avLst/>
          </a:prstGeom>
        </p:spPr>
      </p:pic>
      <p:pic>
        <p:nvPicPr>
          <p:cNvPr id="13" name="Afbeelding 12"/>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3863163" y="2619400"/>
            <a:ext cx="2030210" cy="1940742"/>
          </a:xfrm>
          <a:prstGeom prst="rect">
            <a:avLst/>
          </a:prstGeom>
        </p:spPr>
      </p:pic>
      <p:sp>
        <p:nvSpPr>
          <p:cNvPr id="14" name="Shape 144"/>
          <p:cNvSpPr txBox="1"/>
          <p:nvPr/>
        </p:nvSpPr>
        <p:spPr>
          <a:xfrm>
            <a:off x="4053693" y="1898441"/>
            <a:ext cx="1791300" cy="482699"/>
          </a:xfrm>
          <a:prstGeom prst="rect">
            <a:avLst/>
          </a:prstGeom>
          <a:noFill/>
          <a:ln>
            <a:noFill/>
          </a:ln>
        </p:spPr>
        <p:txBody>
          <a:bodyPr lIns="0" tIns="0" rIns="0" bIns="0" anchor="t" anchorCtr="0">
            <a:noAutofit/>
          </a:bodyPr>
          <a:lstStyle/>
          <a:p>
            <a:pPr marL="0" marR="0" lvl="0" indent="0" algn="l" rtl="0">
              <a:lnSpc>
                <a:spcPct val="100000"/>
              </a:lnSpc>
              <a:spcBef>
                <a:spcPts val="0"/>
              </a:spcBef>
              <a:buSzPct val="25000"/>
              <a:buNone/>
            </a:pPr>
            <a:r>
              <a:rPr lang="en" sz="1800" b="0" i="0" u="none" strike="noStrike" cap="none" baseline="0" smtClean="0">
                <a:solidFill>
                  <a:srgbClr val="1C75BB"/>
                </a:solidFill>
                <a:ea typeface="Helvetica Neue"/>
                <a:sym typeface="Helvetica Neue"/>
              </a:rPr>
              <a:t>Current</a:t>
            </a:r>
            <a:endParaRPr lang="en" sz="1800" b="0" i="0" u="none" strike="noStrike" cap="none" baseline="0">
              <a:solidFill>
                <a:srgbClr val="1C75BB"/>
              </a:solidFill>
              <a:ea typeface="Helvetica Neue"/>
              <a:sym typeface="Helvetica Neue"/>
            </a:endParaRPr>
          </a:p>
        </p:txBody>
      </p:sp>
      <p:sp>
        <p:nvSpPr>
          <p:cNvPr id="15" name="Shape 144"/>
          <p:cNvSpPr txBox="1"/>
          <p:nvPr/>
        </p:nvSpPr>
        <p:spPr>
          <a:xfrm>
            <a:off x="6279218" y="1898441"/>
            <a:ext cx="1791300" cy="482699"/>
          </a:xfrm>
          <a:prstGeom prst="rect">
            <a:avLst/>
          </a:prstGeom>
          <a:noFill/>
          <a:ln>
            <a:noFill/>
          </a:ln>
        </p:spPr>
        <p:txBody>
          <a:bodyPr lIns="0" tIns="0" rIns="0" bIns="0" anchor="t" anchorCtr="0">
            <a:noAutofit/>
          </a:bodyPr>
          <a:lstStyle/>
          <a:p>
            <a:pPr marL="0" marR="0" lvl="0" indent="0" algn="l" rtl="0">
              <a:lnSpc>
                <a:spcPct val="100000"/>
              </a:lnSpc>
              <a:spcBef>
                <a:spcPts val="0"/>
              </a:spcBef>
              <a:buSzPct val="25000"/>
              <a:buNone/>
            </a:pPr>
            <a:r>
              <a:rPr lang="en" sz="1800" b="0" i="0" u="none" strike="noStrike" cap="none" baseline="0" smtClean="0">
                <a:solidFill>
                  <a:srgbClr val="1C75BB"/>
                </a:solidFill>
                <a:ea typeface="Helvetica Neue"/>
                <a:sym typeface="Helvetica Neue"/>
              </a:rPr>
              <a:t>Proposed</a:t>
            </a:r>
            <a:endParaRPr lang="en" sz="1800" b="0" i="0" u="none" strike="noStrike" cap="none" baseline="0">
              <a:solidFill>
                <a:srgbClr val="1C75BB"/>
              </a:solidFill>
              <a:ea typeface="Helvetica Neue"/>
              <a:sym typeface="Helvetica Neue"/>
            </a:endParaRPr>
          </a:p>
        </p:txBody>
      </p:sp>
      <p:sp>
        <p:nvSpPr>
          <p:cNvPr id="16" name="Tekstvak 15"/>
          <p:cNvSpPr txBox="1"/>
          <p:nvPr/>
        </p:nvSpPr>
        <p:spPr>
          <a:xfrm>
            <a:off x="6279218" y="2375685"/>
            <a:ext cx="1889308" cy="276999"/>
          </a:xfrm>
          <a:prstGeom prst="rect">
            <a:avLst/>
          </a:prstGeom>
          <a:noFill/>
        </p:spPr>
        <p:txBody>
          <a:bodyPr wrap="square" rtlCol="0">
            <a:spAutoFit/>
          </a:bodyPr>
          <a:lstStyle/>
          <a:p>
            <a:pPr algn="r"/>
            <a:r>
              <a:rPr lang="en" sz="1200" b="1" smtClean="0"/>
              <a:t>Fundamental Bylaws</a:t>
            </a:r>
            <a:endParaRPr lang="en" sz="1200" b="1"/>
          </a:p>
        </p:txBody>
      </p:sp>
      <p:sp>
        <p:nvSpPr>
          <p:cNvPr id="17" name="Tekstvak 16"/>
          <p:cNvSpPr txBox="1"/>
          <p:nvPr/>
        </p:nvSpPr>
        <p:spPr>
          <a:xfrm>
            <a:off x="6130408" y="3277376"/>
            <a:ext cx="556380" cy="276999"/>
          </a:xfrm>
          <a:prstGeom prst="rect">
            <a:avLst/>
          </a:prstGeom>
          <a:noFill/>
        </p:spPr>
        <p:txBody>
          <a:bodyPr wrap="square" rtlCol="0">
            <a:spAutoFit/>
          </a:bodyPr>
          <a:lstStyle/>
          <a:p>
            <a:pPr algn="r"/>
            <a:r>
              <a:rPr lang="en" sz="1200" smtClean="0"/>
              <a:t>New</a:t>
            </a:r>
            <a:endParaRPr lang="en" sz="1200"/>
          </a:p>
        </p:txBody>
      </p:sp>
      <p:sp>
        <p:nvSpPr>
          <p:cNvPr id="18" name="Tekstvak 17"/>
          <p:cNvSpPr txBox="1"/>
          <p:nvPr/>
        </p:nvSpPr>
        <p:spPr>
          <a:xfrm>
            <a:off x="8370878" y="4283143"/>
            <a:ext cx="584755" cy="276999"/>
          </a:xfrm>
          <a:prstGeom prst="rect">
            <a:avLst/>
          </a:prstGeom>
          <a:noFill/>
        </p:spPr>
        <p:txBody>
          <a:bodyPr wrap="square" rtlCol="0">
            <a:spAutoFit/>
          </a:bodyPr>
          <a:lstStyle/>
          <a:p>
            <a:r>
              <a:rPr lang="en" sz="1200" smtClean="0"/>
              <a:t>New</a:t>
            </a:r>
            <a:endParaRPr lang="en" sz="1200"/>
          </a:p>
        </p:txBody>
      </p:sp>
      <p:sp>
        <p:nvSpPr>
          <p:cNvPr id="19" name="Tekstvak 18"/>
          <p:cNvSpPr txBox="1"/>
          <p:nvPr/>
        </p:nvSpPr>
        <p:spPr>
          <a:xfrm>
            <a:off x="6130408" y="3857946"/>
            <a:ext cx="556380" cy="276999"/>
          </a:xfrm>
          <a:prstGeom prst="rect">
            <a:avLst/>
          </a:prstGeom>
          <a:noFill/>
        </p:spPr>
        <p:txBody>
          <a:bodyPr wrap="square" rtlCol="0">
            <a:spAutoFit/>
          </a:bodyPr>
          <a:lstStyle/>
          <a:p>
            <a:pPr algn="r"/>
            <a:r>
              <a:rPr lang="en" sz="1200" smtClean="0"/>
              <a:t>New</a:t>
            </a:r>
            <a:endParaRPr lang="en" sz="1200"/>
          </a:p>
        </p:txBody>
      </p:sp>
      <p:sp>
        <p:nvSpPr>
          <p:cNvPr id="20" name="Tekstvak 19"/>
          <p:cNvSpPr txBox="1"/>
          <p:nvPr/>
        </p:nvSpPr>
        <p:spPr>
          <a:xfrm>
            <a:off x="6904504" y="5563375"/>
            <a:ext cx="556380" cy="276999"/>
          </a:xfrm>
          <a:prstGeom prst="rect">
            <a:avLst/>
          </a:prstGeom>
          <a:noFill/>
        </p:spPr>
        <p:txBody>
          <a:bodyPr wrap="square" rtlCol="0">
            <a:spAutoFit/>
          </a:bodyPr>
          <a:lstStyle/>
          <a:p>
            <a:pPr algn="r"/>
            <a:r>
              <a:rPr lang="en" sz="1200" smtClean="0"/>
              <a:t>AoC</a:t>
            </a:r>
            <a:endParaRPr lang="en" sz="1200"/>
          </a:p>
        </p:txBody>
      </p:sp>
    </p:spTree>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Shape 130"/>
          <p:cNvSpPr/>
          <p:nvPr/>
        </p:nvSpPr>
        <p:spPr>
          <a:xfrm>
            <a:off x="6107175" y="3032348"/>
            <a:ext cx="2824099" cy="3219189"/>
          </a:xfrm>
          <a:custGeom>
            <a:avLst/>
            <a:gdLst/>
            <a:ahLst/>
            <a:cxnLst/>
            <a:rect l="0" t="0" r="0" b="0"/>
            <a:pathLst>
              <a:path w="3816350" h="5256530" extrusionOk="0">
                <a:moveTo>
                  <a:pt x="3815994" y="5255996"/>
                </a:moveTo>
                <a:lnTo>
                  <a:pt x="0" y="5255996"/>
                </a:lnTo>
                <a:lnTo>
                  <a:pt x="0" y="0"/>
                </a:lnTo>
                <a:lnTo>
                  <a:pt x="3815994" y="0"/>
                </a:lnTo>
                <a:lnTo>
                  <a:pt x="3815994" y="5255996"/>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31" name="Shape 131"/>
          <p:cNvSpPr/>
          <p:nvPr/>
        </p:nvSpPr>
        <p:spPr>
          <a:xfrm>
            <a:off x="216000" y="3032348"/>
            <a:ext cx="5810392" cy="3219189"/>
          </a:xfrm>
          <a:custGeom>
            <a:avLst/>
            <a:gdLst/>
            <a:ahLst/>
            <a:cxnLst/>
            <a:rect l="0" t="0" r="0" b="0"/>
            <a:pathLst>
              <a:path w="3816350" h="5256530" extrusionOk="0">
                <a:moveTo>
                  <a:pt x="3815994" y="5255996"/>
                </a:moveTo>
                <a:lnTo>
                  <a:pt x="0" y="5255996"/>
                </a:lnTo>
                <a:lnTo>
                  <a:pt x="0" y="0"/>
                </a:lnTo>
                <a:lnTo>
                  <a:pt x="3815994" y="0"/>
                </a:lnTo>
                <a:lnTo>
                  <a:pt x="3815994" y="5255996"/>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pic>
        <p:nvPicPr>
          <p:cNvPr id="132" name="Shape 132"/>
          <p:cNvPicPr preferRelativeResize="0"/>
          <p:nvPr/>
        </p:nvPicPr>
        <p:blipFill>
          <a:blip r:embed="rId3">
            <a:alphaModFix/>
          </a:blip>
          <a:stretch>
            <a:fillRect/>
          </a:stretch>
        </p:blipFill>
        <p:spPr>
          <a:xfrm>
            <a:off x="6258525" y="3631849"/>
            <a:ext cx="1244700" cy="2670907"/>
          </a:xfrm>
          <a:prstGeom prst="rect">
            <a:avLst/>
          </a:prstGeom>
          <a:noFill/>
          <a:ln>
            <a:noFill/>
          </a:ln>
        </p:spPr>
      </p:pic>
      <p:pic>
        <p:nvPicPr>
          <p:cNvPr id="133" name="Shape 133"/>
          <p:cNvPicPr preferRelativeResize="0"/>
          <p:nvPr/>
        </p:nvPicPr>
        <p:blipFill>
          <a:blip r:embed="rId4">
            <a:alphaModFix/>
          </a:blip>
          <a:stretch>
            <a:fillRect/>
          </a:stretch>
        </p:blipFill>
        <p:spPr>
          <a:xfrm>
            <a:off x="1679139" y="3858750"/>
            <a:ext cx="2822335" cy="1462350"/>
          </a:xfrm>
          <a:prstGeom prst="rect">
            <a:avLst/>
          </a:prstGeom>
          <a:noFill/>
          <a:ln>
            <a:noFill/>
          </a:ln>
        </p:spPr>
      </p:pic>
      <p:sp>
        <p:nvSpPr>
          <p:cNvPr id="134" name="Shape 134"/>
          <p:cNvSpPr txBox="1">
            <a:spLocks noGrp="1"/>
          </p:cNvSpPr>
          <p:nvPr>
            <p:ph type="title"/>
          </p:nvPr>
        </p:nvSpPr>
        <p:spPr>
          <a:xfrm>
            <a:off x="275300" y="228600"/>
            <a:ext cx="8593500" cy="330300"/>
          </a:xfrm>
          <a:prstGeom prst="rect">
            <a:avLst/>
          </a:prstGeom>
          <a:noFill/>
          <a:ln>
            <a:noFill/>
          </a:ln>
        </p:spPr>
        <p:txBody>
          <a:bodyPr lIns="0" tIns="0" rIns="0" bIns="0" anchor="t" anchorCtr="0">
            <a:noAutofit/>
          </a:bodyPr>
          <a:lstStyle/>
          <a:p>
            <a:pPr marL="12700" marR="0" lvl="0" indent="0" algn="l" rtl="0">
              <a:lnSpc>
                <a:spcPct val="100000"/>
              </a:lnSpc>
              <a:spcBef>
                <a:spcPts val="0"/>
              </a:spcBef>
              <a:buSzPct val="25000"/>
              <a:buNone/>
            </a:pPr>
            <a:r>
              <a:rPr lang="en" sz="2400" dirty="0">
                <a:solidFill>
                  <a:srgbClr val="1C75BB"/>
                </a:solidFill>
                <a:ea typeface="Helvetica Neue"/>
                <a:sym typeface="Helvetica Neue"/>
              </a:rPr>
              <a:t>Appeals </a:t>
            </a:r>
            <a:r>
              <a:rPr lang="en" sz="2400" dirty="0" smtClean="0">
                <a:solidFill>
                  <a:srgbClr val="1C75BB"/>
                </a:solidFill>
                <a:ea typeface="Helvetica Neue"/>
                <a:sym typeface="Helvetica Neue"/>
              </a:rPr>
              <a:t>Mechanisms</a:t>
            </a:r>
            <a:r>
              <a:rPr lang="en-US" sz="2400" dirty="0" smtClean="0">
                <a:solidFill>
                  <a:srgbClr val="1C75BB"/>
                </a:solidFill>
                <a:ea typeface="Helvetica Neue"/>
                <a:sym typeface="Helvetica Neue"/>
              </a:rPr>
              <a:t> • Independent Review Process</a:t>
            </a:r>
            <a:endParaRPr lang="en" sz="2400" dirty="0">
              <a:solidFill>
                <a:srgbClr val="1C75BB"/>
              </a:solidFill>
              <a:ea typeface="Helvetica Neue"/>
              <a:sym typeface="Helvetica Neue"/>
            </a:endParaRPr>
          </a:p>
        </p:txBody>
      </p:sp>
      <p:sp>
        <p:nvSpPr>
          <p:cNvPr id="135" name="Shape 135"/>
          <p:cNvSpPr/>
          <p:nvPr/>
        </p:nvSpPr>
        <p:spPr>
          <a:xfrm>
            <a:off x="216001" y="653402"/>
            <a:ext cx="8712199" cy="72389"/>
          </a:xfrm>
          <a:custGeom>
            <a:avLst/>
            <a:gdLst/>
            <a:ahLst/>
            <a:cxnLst/>
            <a:rect l="0" t="0" r="0" b="0"/>
            <a:pathLst>
              <a:path w="8712200" h="72390" extrusionOk="0">
                <a:moveTo>
                  <a:pt x="8711996" y="71996"/>
                </a:moveTo>
                <a:lnTo>
                  <a:pt x="0" y="71996"/>
                </a:lnTo>
                <a:lnTo>
                  <a:pt x="0" y="0"/>
                </a:lnTo>
                <a:lnTo>
                  <a:pt x="8711996" y="0"/>
                </a:lnTo>
                <a:lnTo>
                  <a:pt x="8711996" y="71996"/>
                </a:lnTo>
                <a:close/>
              </a:path>
            </a:pathLst>
          </a:custGeom>
          <a:solidFill>
            <a:srgbClr val="064263"/>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36" name="Shape 136"/>
          <p:cNvSpPr txBox="1"/>
          <p:nvPr/>
        </p:nvSpPr>
        <p:spPr>
          <a:xfrm>
            <a:off x="275304" y="1623938"/>
            <a:ext cx="4065300" cy="228600"/>
          </a:xfrm>
          <a:prstGeom prst="rect">
            <a:avLst/>
          </a:prstGeom>
          <a:noFill/>
          <a:ln>
            <a:noFill/>
          </a:ln>
        </p:spPr>
        <p:txBody>
          <a:bodyPr lIns="0" tIns="0" rIns="0" bIns="0" anchor="t" anchorCtr="0">
            <a:noAutofit/>
          </a:bodyPr>
          <a:lstStyle/>
          <a:p>
            <a:pPr marL="0" marR="0" lvl="0" indent="0" algn="l" rtl="0">
              <a:lnSpc>
                <a:spcPct val="118333"/>
              </a:lnSpc>
              <a:spcBef>
                <a:spcPts val="0"/>
              </a:spcBef>
              <a:buSzPct val="25000"/>
              <a:buNone/>
            </a:pPr>
            <a:r>
              <a:rPr lang="en" sz="1800" b="0" i="0" u="none" strike="noStrike" cap="none" baseline="0" dirty="0">
                <a:solidFill>
                  <a:srgbClr val="1C75BB"/>
                </a:solidFill>
                <a:ea typeface="Helvetica Neue"/>
                <a:sym typeface="Helvetica Neue"/>
              </a:rPr>
              <a:t>Independent Review Panel</a:t>
            </a:r>
          </a:p>
        </p:txBody>
      </p:sp>
      <p:sp>
        <p:nvSpPr>
          <p:cNvPr id="137" name="Shape 137"/>
          <p:cNvSpPr txBox="1"/>
          <p:nvPr/>
        </p:nvSpPr>
        <p:spPr>
          <a:xfrm>
            <a:off x="292200" y="1943321"/>
            <a:ext cx="8593500" cy="1009200"/>
          </a:xfrm>
          <a:prstGeom prst="rect">
            <a:avLst/>
          </a:prstGeom>
          <a:noFill/>
          <a:ln>
            <a:noFill/>
          </a:ln>
        </p:spPr>
        <p:txBody>
          <a:bodyPr lIns="0" tIns="0" rIns="0" bIns="0" anchor="t" anchorCtr="0">
            <a:noAutofit/>
          </a:bodyPr>
          <a:lstStyle/>
          <a:p>
            <a:pPr lvl="0">
              <a:lnSpc>
                <a:spcPct val="115000"/>
              </a:lnSpc>
              <a:spcBef>
                <a:spcPts val="800"/>
              </a:spcBef>
              <a:buSzPct val="100000"/>
            </a:pPr>
            <a:r>
              <a:rPr lang="en" sz="1200" i="0" u="none" strike="noStrike" cap="none" baseline="0" dirty="0" smtClean="0">
                <a:solidFill>
                  <a:schemeClr val="dk1"/>
                </a:solidFill>
              </a:rPr>
              <a:t>The core of the recommendation is creat</a:t>
            </a:r>
            <a:r>
              <a:rPr lang="en" sz="1200" dirty="0" smtClean="0">
                <a:solidFill>
                  <a:schemeClr val="dk1"/>
                </a:solidFill>
              </a:rPr>
              <a:t>ing a new </a:t>
            </a:r>
            <a:r>
              <a:rPr lang="en" sz="1200" i="0" u="none" strike="noStrike" cap="none" baseline="0" dirty="0" smtClean="0">
                <a:solidFill>
                  <a:schemeClr val="dk1"/>
                </a:solidFill>
              </a:rPr>
              <a:t>standing 7-member panel to serve as a </a:t>
            </a:r>
            <a:r>
              <a:rPr lang="en-US" sz="1200" dirty="0" smtClean="0">
                <a:solidFill>
                  <a:schemeClr val="dk1"/>
                </a:solidFill>
              </a:rPr>
              <a:t>fully independent ICANN dispute resolution function</a:t>
            </a:r>
            <a:r>
              <a:rPr lang="en" sz="1200" i="0" u="none" strike="noStrike" cap="none" baseline="0" dirty="0" smtClean="0">
                <a:solidFill>
                  <a:schemeClr val="dk1"/>
                </a:solidFill>
              </a:rPr>
              <a:t> for the ICANN Community. </a:t>
            </a:r>
            <a:r>
              <a:rPr lang="en-US" sz="1200" i="0" u="none" strike="noStrike" cap="none" baseline="0" dirty="0" smtClean="0">
                <a:solidFill>
                  <a:schemeClr val="dk1"/>
                </a:solidFill>
              </a:rPr>
              <a:t>Review </a:t>
            </a:r>
            <a:r>
              <a:rPr lang="en-US" sz="1200" dirty="0">
                <a:solidFill>
                  <a:srgbClr val="221F1F"/>
                </a:solidFill>
              </a:rPr>
              <a:t>d</a:t>
            </a:r>
            <a:r>
              <a:rPr lang="en-US" sz="1200" dirty="0" smtClean="0">
                <a:solidFill>
                  <a:srgbClr val="221F1F"/>
                </a:solidFill>
              </a:rPr>
              <a:t>ecisions are reached </a:t>
            </a:r>
            <a:r>
              <a:rPr lang="en" sz="1200" dirty="0" smtClean="0">
                <a:solidFill>
                  <a:srgbClr val="221F1F"/>
                </a:solidFill>
              </a:rPr>
              <a:t>by creating a 1- or 3-person panel from the standing 7-person panel. Possible decisions are that an action (or inaction) was</a:t>
            </a:r>
            <a:r>
              <a:rPr lang="en-US" sz="1200" dirty="0" smtClean="0">
                <a:solidFill>
                  <a:srgbClr val="221F1F"/>
                </a:solidFill>
              </a:rPr>
              <a:t> or was not</a:t>
            </a:r>
            <a:r>
              <a:rPr lang="en" sz="1200" dirty="0" smtClean="0">
                <a:solidFill>
                  <a:srgbClr val="221F1F"/>
                </a:solidFill>
              </a:rPr>
              <a:t> in violation of ICANN’s Articles of Incorporation </a:t>
            </a:r>
            <a:r>
              <a:rPr lang="en" sz="1200" smtClean="0">
                <a:solidFill>
                  <a:srgbClr val="221F1F"/>
                </a:solidFill>
              </a:rPr>
              <a:t>and/or </a:t>
            </a:r>
            <a:r>
              <a:rPr lang="en" sz="1200" smtClean="0">
                <a:solidFill>
                  <a:srgbClr val="221F1F"/>
                </a:solidFill>
              </a:rPr>
              <a:t>Bylaws and/or established policies. </a:t>
            </a:r>
            <a:r>
              <a:rPr lang="en-US" sz="1200" dirty="0" smtClean="0"/>
              <a:t>Decisions of </a:t>
            </a:r>
            <a:r>
              <a:rPr lang="en-US" sz="1200" dirty="0" err="1" smtClean="0"/>
              <a:t>IRPs</a:t>
            </a:r>
            <a:r>
              <a:rPr lang="en-US" sz="1200" dirty="0" smtClean="0"/>
              <a:t> would be binding on ICANN, enforceable in civil court if the ICANN Board resists, but not subject to appeal in court (except on a very limited basis).</a:t>
            </a:r>
            <a:endParaRPr lang="en" sz="1200" dirty="0" smtClean="0">
              <a:solidFill>
                <a:srgbClr val="221F1F"/>
              </a:solidFill>
            </a:endParaRPr>
          </a:p>
          <a:p>
            <a:pPr lvl="0" rtl="0">
              <a:lnSpc>
                <a:spcPct val="103000"/>
              </a:lnSpc>
              <a:spcBef>
                <a:spcPts val="0"/>
              </a:spcBef>
              <a:buClr>
                <a:schemeClr val="dk1"/>
              </a:buClr>
              <a:buFont typeface="Arial"/>
              <a:buNone/>
            </a:pPr>
            <a:endParaRPr lang="en" sz="1100" b="1" dirty="0" smtClean="0">
              <a:solidFill>
                <a:srgbClr val="221F1F"/>
              </a:solidFill>
            </a:endParaRPr>
          </a:p>
          <a:p>
            <a:pPr marL="0" marR="0" lvl="0" indent="0" rtl="0">
              <a:lnSpc>
                <a:spcPct val="100000"/>
              </a:lnSpc>
              <a:spcBef>
                <a:spcPts val="0"/>
              </a:spcBef>
              <a:buNone/>
            </a:pPr>
            <a:endParaRPr lang="en" sz="1100" dirty="0" smtClean="0">
              <a:solidFill>
                <a:schemeClr val="dk1"/>
              </a:solidFill>
            </a:endParaRPr>
          </a:p>
          <a:p>
            <a:pPr marL="0" marR="0" lvl="0" indent="0" rtl="0">
              <a:lnSpc>
                <a:spcPct val="100000"/>
              </a:lnSpc>
              <a:spcBef>
                <a:spcPts val="0"/>
              </a:spcBef>
              <a:buNone/>
            </a:pPr>
            <a:endParaRPr lang="en" sz="1100" dirty="0" smtClean="0">
              <a:solidFill>
                <a:schemeClr val="dk1"/>
              </a:solidFill>
            </a:endParaRPr>
          </a:p>
          <a:p>
            <a:pPr marL="0" marR="0" lvl="0" indent="0" rtl="0">
              <a:lnSpc>
                <a:spcPct val="100000"/>
              </a:lnSpc>
              <a:spcBef>
                <a:spcPts val="0"/>
              </a:spcBef>
              <a:buSzPct val="25000"/>
              <a:buNone/>
            </a:pPr>
            <a:r>
              <a:rPr lang="en" sz="1100" dirty="0" smtClean="0">
                <a:solidFill>
                  <a:schemeClr val="dk1"/>
                </a:solidFill>
              </a:rPr>
              <a:t>   </a:t>
            </a:r>
            <a:endParaRPr lang="en" sz="1100" dirty="0">
              <a:solidFill>
                <a:schemeClr val="dk1"/>
              </a:solidFill>
            </a:endParaRPr>
          </a:p>
        </p:txBody>
      </p:sp>
      <p:sp>
        <p:nvSpPr>
          <p:cNvPr id="138" name="Shape 138"/>
          <p:cNvSpPr txBox="1"/>
          <p:nvPr/>
        </p:nvSpPr>
        <p:spPr>
          <a:xfrm>
            <a:off x="534225" y="3558871"/>
            <a:ext cx="2571600" cy="228600"/>
          </a:xfrm>
          <a:prstGeom prst="rect">
            <a:avLst/>
          </a:prstGeom>
          <a:noFill/>
          <a:ln>
            <a:noFill/>
          </a:ln>
        </p:spPr>
        <p:txBody>
          <a:bodyPr lIns="0" tIns="0" rIns="0" bIns="0" anchor="t" anchorCtr="0">
            <a:noAutofit/>
          </a:bodyPr>
          <a:lstStyle/>
          <a:p>
            <a:pPr marL="0" marR="0" lvl="0" indent="0" algn="ctr" rtl="0">
              <a:lnSpc>
                <a:spcPct val="100000"/>
              </a:lnSpc>
              <a:spcBef>
                <a:spcPts val="0"/>
              </a:spcBef>
              <a:buSzPct val="25000"/>
              <a:buNone/>
            </a:pPr>
            <a:r>
              <a:rPr lang="en" sz="1300" b="0" i="0" u="none" strike="noStrike" cap="none" baseline="0" dirty="0">
                <a:solidFill>
                  <a:srgbClr val="221F1F"/>
                </a:solidFill>
                <a:ea typeface="Helvetica Neue"/>
                <a:sym typeface="Helvetica Neue"/>
              </a:rPr>
              <a:t>Culturally &amp; Geographically diverse </a:t>
            </a:r>
          </a:p>
        </p:txBody>
      </p:sp>
      <p:sp>
        <p:nvSpPr>
          <p:cNvPr id="139" name="Shape 139"/>
          <p:cNvSpPr txBox="1"/>
          <p:nvPr/>
        </p:nvSpPr>
        <p:spPr>
          <a:xfrm>
            <a:off x="3870712" y="3271765"/>
            <a:ext cx="1924800" cy="679500"/>
          </a:xfrm>
          <a:prstGeom prst="rect">
            <a:avLst/>
          </a:prstGeom>
          <a:noFill/>
          <a:ln>
            <a:noFill/>
          </a:ln>
        </p:spPr>
        <p:txBody>
          <a:bodyPr lIns="0" tIns="0" rIns="0" bIns="0" anchor="t" anchorCtr="0">
            <a:noAutofit/>
          </a:bodyPr>
          <a:lstStyle/>
          <a:p>
            <a:pPr marL="443230" marR="635" lvl="0" indent="-443230" algn="ctr" rtl="0">
              <a:lnSpc>
                <a:spcPct val="100000"/>
              </a:lnSpc>
              <a:spcBef>
                <a:spcPts val="0"/>
              </a:spcBef>
              <a:buSzPct val="25000"/>
              <a:buNone/>
            </a:pPr>
            <a:r>
              <a:rPr lang="en" sz="1300" b="0" i="0" u="none" strike="noStrike" cap="none" baseline="0" dirty="0">
                <a:solidFill>
                  <a:srgbClr val="221F1F"/>
                </a:solidFill>
                <a:ea typeface="Helvetica Neue"/>
                <a:sym typeface="Helvetica Neue"/>
              </a:rPr>
              <a:t>Significant experts</a:t>
            </a:r>
          </a:p>
          <a:p>
            <a:pPr marL="443230" marR="635" lvl="0" indent="-443230" algn="ctr" rtl="0">
              <a:lnSpc>
                <a:spcPct val="100000"/>
              </a:lnSpc>
              <a:spcBef>
                <a:spcPts val="0"/>
              </a:spcBef>
              <a:buSzPct val="25000"/>
              <a:buNone/>
            </a:pPr>
            <a:r>
              <a:rPr lang="en" sz="1300" b="0" i="0" u="none" strike="noStrike" cap="none" baseline="0" dirty="0">
                <a:solidFill>
                  <a:srgbClr val="221F1F"/>
                </a:solidFill>
                <a:ea typeface="Helvetica Neue"/>
                <a:sym typeface="Helvetica Neue"/>
              </a:rPr>
              <a:t>in international arbitration</a:t>
            </a:r>
          </a:p>
          <a:p>
            <a:pPr marL="443230" marR="635" lvl="0" indent="-443230" algn="ctr" rtl="0">
              <a:lnSpc>
                <a:spcPct val="100000"/>
              </a:lnSpc>
              <a:spcBef>
                <a:spcPts val="0"/>
              </a:spcBef>
              <a:buSzPct val="25000"/>
              <a:buNone/>
            </a:pPr>
            <a:r>
              <a:rPr lang="en" sz="1300" b="0" i="0" u="none" strike="noStrike" cap="none" baseline="0" dirty="0">
                <a:solidFill>
                  <a:srgbClr val="221F1F"/>
                </a:solidFill>
                <a:ea typeface="Helvetica Neue"/>
                <a:sym typeface="Helvetica Neue"/>
              </a:rPr>
              <a:t>and ICANN</a:t>
            </a:r>
          </a:p>
        </p:txBody>
      </p:sp>
      <p:sp>
        <p:nvSpPr>
          <p:cNvPr id="140" name="Shape 140"/>
          <p:cNvSpPr txBox="1"/>
          <p:nvPr/>
        </p:nvSpPr>
        <p:spPr>
          <a:xfrm>
            <a:off x="3371448" y="5910689"/>
            <a:ext cx="1461664" cy="207053"/>
          </a:xfrm>
          <a:prstGeom prst="rect">
            <a:avLst/>
          </a:prstGeom>
          <a:noFill/>
          <a:ln>
            <a:noFill/>
          </a:ln>
        </p:spPr>
        <p:txBody>
          <a:bodyPr lIns="0" tIns="0" rIns="0" bIns="0" anchor="t" anchorCtr="0">
            <a:noAutofit/>
          </a:bodyPr>
          <a:lstStyle/>
          <a:p>
            <a:pPr marL="0" marR="0" lvl="0" indent="0" algn="l" rtl="0">
              <a:lnSpc>
                <a:spcPct val="118461"/>
              </a:lnSpc>
              <a:spcBef>
                <a:spcPts val="0"/>
              </a:spcBef>
              <a:buSzPct val="25000"/>
              <a:buNone/>
            </a:pPr>
            <a:r>
              <a:rPr lang="en" sz="1300" b="0" i="0" u="none" strike="noStrike" cap="none" baseline="0">
                <a:solidFill>
                  <a:srgbClr val="221F1F"/>
                </a:solidFill>
                <a:ea typeface="Helvetica Neue"/>
                <a:sym typeface="Helvetica Neue"/>
              </a:rPr>
              <a:t>Fixed Term</a:t>
            </a:r>
          </a:p>
        </p:txBody>
      </p:sp>
      <p:sp>
        <p:nvSpPr>
          <p:cNvPr id="141" name="Shape 141"/>
          <p:cNvSpPr txBox="1"/>
          <p:nvPr/>
        </p:nvSpPr>
        <p:spPr>
          <a:xfrm>
            <a:off x="361344" y="4584509"/>
            <a:ext cx="1257955" cy="110902"/>
          </a:xfrm>
          <a:prstGeom prst="rect">
            <a:avLst/>
          </a:prstGeom>
          <a:noFill/>
          <a:ln>
            <a:noFill/>
          </a:ln>
        </p:spPr>
        <p:txBody>
          <a:bodyPr lIns="0" tIns="0" rIns="0" bIns="0" anchor="t" anchorCtr="0">
            <a:noAutofit/>
          </a:bodyPr>
          <a:lstStyle/>
          <a:p>
            <a:pPr marL="0" marR="0" lvl="0" indent="0" algn="l" rtl="0">
              <a:lnSpc>
                <a:spcPct val="118461"/>
              </a:lnSpc>
              <a:spcBef>
                <a:spcPts val="0"/>
              </a:spcBef>
              <a:buSzPct val="25000"/>
              <a:buNone/>
            </a:pPr>
            <a:r>
              <a:rPr lang="en" sz="1300" b="0" i="0" u="none" strike="noStrike" cap="none" baseline="0">
                <a:solidFill>
                  <a:srgbClr val="221F1F"/>
                </a:solidFill>
                <a:ea typeface="Helvetica Neue"/>
                <a:sym typeface="Helvetica Neue"/>
              </a:rPr>
              <a:t>Term Limited</a:t>
            </a:r>
          </a:p>
        </p:txBody>
      </p:sp>
      <p:sp>
        <p:nvSpPr>
          <p:cNvPr id="142" name="Shape 142"/>
          <p:cNvSpPr txBox="1"/>
          <p:nvPr/>
        </p:nvSpPr>
        <p:spPr>
          <a:xfrm>
            <a:off x="729518" y="5754442"/>
            <a:ext cx="2641930" cy="363300"/>
          </a:xfrm>
          <a:prstGeom prst="rect">
            <a:avLst/>
          </a:prstGeom>
          <a:noFill/>
          <a:ln>
            <a:noFill/>
          </a:ln>
        </p:spPr>
        <p:txBody>
          <a:bodyPr lIns="0" tIns="0" rIns="0" bIns="0" anchor="t" anchorCtr="0">
            <a:noAutofit/>
          </a:bodyPr>
          <a:lstStyle/>
          <a:p>
            <a:pPr marR="0" lvl="0" algn="l" rtl="0">
              <a:lnSpc>
                <a:spcPct val="100000"/>
              </a:lnSpc>
              <a:spcBef>
                <a:spcPts val="0"/>
              </a:spcBef>
              <a:buSzPct val="25000"/>
              <a:buNone/>
            </a:pPr>
            <a:r>
              <a:rPr lang="en" sz="1300" b="0" i="0" u="none" strike="noStrike" cap="none" baseline="0">
                <a:solidFill>
                  <a:srgbClr val="221F1F"/>
                </a:solidFill>
                <a:ea typeface="Helvetica Neue"/>
                <a:sym typeface="Helvetica Neue"/>
              </a:rPr>
              <a:t>Independent of ICANN, including ICANN’s SOs and ACs</a:t>
            </a:r>
          </a:p>
        </p:txBody>
      </p:sp>
      <p:sp>
        <p:nvSpPr>
          <p:cNvPr id="143" name="Shape 143"/>
          <p:cNvSpPr txBox="1"/>
          <p:nvPr/>
        </p:nvSpPr>
        <p:spPr>
          <a:xfrm>
            <a:off x="4005926" y="5549188"/>
            <a:ext cx="1823099" cy="164999"/>
          </a:xfrm>
          <a:prstGeom prst="rect">
            <a:avLst/>
          </a:prstGeom>
          <a:noFill/>
          <a:ln>
            <a:noFill/>
          </a:ln>
        </p:spPr>
        <p:txBody>
          <a:bodyPr lIns="0" tIns="0" rIns="0" bIns="0" anchor="t" anchorCtr="0">
            <a:noAutofit/>
          </a:bodyPr>
          <a:lstStyle/>
          <a:p>
            <a:pPr marL="0" marR="0" lvl="0" indent="0" algn="l" rtl="0">
              <a:lnSpc>
                <a:spcPct val="118461"/>
              </a:lnSpc>
              <a:spcBef>
                <a:spcPts val="0"/>
              </a:spcBef>
              <a:buSzPct val="25000"/>
              <a:buNone/>
            </a:pPr>
            <a:r>
              <a:rPr lang="en" sz="1300" b="0" i="0" u="none" strike="noStrike" cap="none" baseline="0">
                <a:solidFill>
                  <a:srgbClr val="221F1F"/>
                </a:solidFill>
                <a:ea typeface="Helvetica Neue"/>
                <a:sym typeface="Helvetica Neue"/>
              </a:rPr>
              <a:t>Compensated by ICANN</a:t>
            </a:r>
          </a:p>
        </p:txBody>
      </p:sp>
      <p:sp>
        <p:nvSpPr>
          <p:cNvPr id="144" name="Shape 144"/>
          <p:cNvSpPr txBox="1"/>
          <p:nvPr/>
        </p:nvSpPr>
        <p:spPr>
          <a:xfrm>
            <a:off x="6408005" y="3032348"/>
            <a:ext cx="1791300" cy="482699"/>
          </a:xfrm>
          <a:prstGeom prst="rect">
            <a:avLst/>
          </a:prstGeom>
          <a:noFill/>
          <a:ln>
            <a:noFill/>
          </a:ln>
        </p:spPr>
        <p:txBody>
          <a:bodyPr lIns="0" tIns="0" rIns="0" bIns="0" anchor="t" anchorCtr="0">
            <a:noAutofit/>
          </a:bodyPr>
          <a:lstStyle/>
          <a:p>
            <a:pPr marL="0" marR="0" lvl="0" indent="0" algn="l" rtl="0">
              <a:lnSpc>
                <a:spcPct val="100000"/>
              </a:lnSpc>
              <a:spcBef>
                <a:spcPts val="0"/>
              </a:spcBef>
              <a:buSzPct val="25000"/>
              <a:buNone/>
            </a:pPr>
            <a:r>
              <a:rPr lang="en" sz="1800" b="0" i="0" u="none" strike="noStrike" cap="none" baseline="0" dirty="0">
                <a:solidFill>
                  <a:srgbClr val="1C75BB"/>
                </a:solidFill>
                <a:ea typeface="Helvetica Neue"/>
                <a:sym typeface="Helvetica Neue"/>
              </a:rPr>
              <a:t>Panel member selection process</a:t>
            </a:r>
          </a:p>
        </p:txBody>
      </p:sp>
      <p:sp>
        <p:nvSpPr>
          <p:cNvPr id="145" name="Shape 145"/>
          <p:cNvSpPr txBox="1"/>
          <p:nvPr/>
        </p:nvSpPr>
        <p:spPr>
          <a:xfrm>
            <a:off x="2192543" y="5191641"/>
            <a:ext cx="1826564" cy="300297"/>
          </a:xfrm>
          <a:prstGeom prst="rect">
            <a:avLst/>
          </a:prstGeom>
          <a:noFill/>
          <a:ln>
            <a:noFill/>
          </a:ln>
        </p:spPr>
        <p:txBody>
          <a:bodyPr lIns="0" tIns="0" rIns="0" bIns="0" anchor="t" anchorCtr="0">
            <a:noAutofit/>
          </a:bodyPr>
          <a:lstStyle/>
          <a:p>
            <a:pPr marL="0" marR="0" lvl="0" indent="0" algn="l" rtl="0">
              <a:lnSpc>
                <a:spcPct val="118292"/>
              </a:lnSpc>
              <a:spcBef>
                <a:spcPts val="0"/>
              </a:spcBef>
              <a:buSzPct val="25000"/>
              <a:buNone/>
            </a:pPr>
            <a:r>
              <a:rPr lang="en" sz="2050" b="1" i="0" u="none" strike="noStrike" cap="none" baseline="0">
                <a:solidFill>
                  <a:srgbClr val="1C75BB"/>
                </a:solidFill>
                <a:ea typeface="Helvetica Neue"/>
                <a:sym typeface="Helvetica Neue"/>
              </a:rPr>
              <a:t>IRP PANEL</a:t>
            </a:r>
          </a:p>
        </p:txBody>
      </p:sp>
      <p:sp>
        <p:nvSpPr>
          <p:cNvPr id="146" name="Shape 146"/>
          <p:cNvSpPr txBox="1"/>
          <p:nvPr/>
        </p:nvSpPr>
        <p:spPr>
          <a:xfrm>
            <a:off x="7526246" y="3780442"/>
            <a:ext cx="1259850" cy="584100"/>
          </a:xfrm>
          <a:prstGeom prst="rect">
            <a:avLst/>
          </a:prstGeom>
          <a:noFill/>
          <a:ln>
            <a:noFill/>
          </a:ln>
        </p:spPr>
        <p:txBody>
          <a:bodyPr lIns="0" tIns="0" rIns="0" bIns="0" anchor="t" anchorCtr="0">
            <a:noAutofit/>
          </a:bodyPr>
          <a:lstStyle/>
          <a:p>
            <a:pPr marL="0" marR="0" lvl="0" indent="0" algn="l" rtl="0">
              <a:lnSpc>
                <a:spcPct val="100000"/>
              </a:lnSpc>
              <a:spcBef>
                <a:spcPts val="0"/>
              </a:spcBef>
              <a:buSzPct val="25000"/>
              <a:buNone/>
            </a:pPr>
            <a:r>
              <a:rPr lang="en" sz="1000" b="0" i="0" u="none" strike="noStrike" cap="none" baseline="0" dirty="0">
                <a:solidFill>
                  <a:srgbClr val="221F1F"/>
                </a:solidFill>
                <a:ea typeface="Helvetica Neue"/>
                <a:sym typeface="Helvetica Neue"/>
              </a:rPr>
              <a:t>Third party </a:t>
            </a:r>
            <a:r>
              <a:rPr lang="en-US" sz="1000" b="0" i="0" u="none" strike="noStrike" cap="none" baseline="0" dirty="0" smtClean="0">
                <a:solidFill>
                  <a:srgbClr val="221F1F"/>
                </a:solidFill>
                <a:ea typeface="Helvetica Neue"/>
                <a:sym typeface="Helvetica Neue"/>
              </a:rPr>
              <a:t/>
            </a:r>
            <a:br>
              <a:rPr lang="en-US" sz="1000" b="0" i="0" u="none" strike="noStrike" cap="none" baseline="0" dirty="0" smtClean="0">
                <a:solidFill>
                  <a:srgbClr val="221F1F"/>
                </a:solidFill>
                <a:ea typeface="Helvetica Neue"/>
                <a:sym typeface="Helvetica Neue"/>
              </a:rPr>
            </a:br>
            <a:r>
              <a:rPr lang="en" sz="1000" b="0" i="0" u="none" strike="noStrike" cap="none" baseline="0" dirty="0" smtClean="0">
                <a:solidFill>
                  <a:srgbClr val="221F1F"/>
                </a:solidFill>
                <a:ea typeface="Helvetica Neue"/>
                <a:sym typeface="Helvetica Neue"/>
              </a:rPr>
              <a:t>bodies </a:t>
            </a:r>
            <a:r>
              <a:rPr lang="en" sz="1000" b="0" i="0" u="none" strike="noStrike" cap="none" baseline="0" dirty="0">
                <a:solidFill>
                  <a:srgbClr val="221F1F"/>
                </a:solidFill>
                <a:ea typeface="Helvetica Neue"/>
                <a:sym typeface="Helvetica Neue"/>
              </a:rPr>
              <a:t>nominate candidates</a:t>
            </a:r>
          </a:p>
        </p:txBody>
      </p:sp>
      <p:sp>
        <p:nvSpPr>
          <p:cNvPr id="147" name="Shape 147"/>
          <p:cNvSpPr txBox="1"/>
          <p:nvPr/>
        </p:nvSpPr>
        <p:spPr>
          <a:xfrm>
            <a:off x="7526246" y="4799069"/>
            <a:ext cx="1275000" cy="584100"/>
          </a:xfrm>
          <a:prstGeom prst="rect">
            <a:avLst/>
          </a:prstGeom>
          <a:noFill/>
          <a:ln>
            <a:noFill/>
          </a:ln>
        </p:spPr>
        <p:txBody>
          <a:bodyPr lIns="0" tIns="0" rIns="0" bIns="0" anchor="t" anchorCtr="0">
            <a:noAutofit/>
          </a:bodyPr>
          <a:lstStyle/>
          <a:p>
            <a:pPr marL="0" marR="0" lvl="0" indent="0" algn="l" rtl="0">
              <a:lnSpc>
                <a:spcPct val="100000"/>
              </a:lnSpc>
              <a:spcBef>
                <a:spcPts val="0"/>
              </a:spcBef>
              <a:buSzPct val="25000"/>
              <a:buNone/>
            </a:pPr>
            <a:r>
              <a:rPr lang="en" sz="1000" b="0" i="0" u="none" strike="noStrike" cap="none" baseline="0">
                <a:solidFill>
                  <a:srgbClr val="221F1F"/>
                </a:solidFill>
                <a:ea typeface="Helvetica Neue"/>
                <a:sym typeface="Helvetica Neue"/>
              </a:rPr>
              <a:t>The ICANN Board selects possible panelists and proposes confirmation</a:t>
            </a:r>
          </a:p>
        </p:txBody>
      </p:sp>
      <p:sp>
        <p:nvSpPr>
          <p:cNvPr id="148" name="Shape 148"/>
          <p:cNvSpPr txBox="1"/>
          <p:nvPr/>
        </p:nvSpPr>
        <p:spPr>
          <a:xfrm>
            <a:off x="7541396" y="5701298"/>
            <a:ext cx="1244700" cy="431700"/>
          </a:xfrm>
          <a:prstGeom prst="rect">
            <a:avLst/>
          </a:prstGeom>
          <a:noFill/>
          <a:ln>
            <a:noFill/>
          </a:ln>
        </p:spPr>
        <p:txBody>
          <a:bodyPr lIns="0" tIns="0" rIns="0" bIns="0" anchor="t" anchorCtr="0">
            <a:noAutofit/>
          </a:bodyPr>
          <a:lstStyle/>
          <a:p>
            <a:pPr marL="0" marR="0" lvl="0" indent="0" algn="l" rtl="0">
              <a:lnSpc>
                <a:spcPct val="100000"/>
              </a:lnSpc>
              <a:spcBef>
                <a:spcPts val="0"/>
              </a:spcBef>
              <a:buSzPct val="25000"/>
              <a:buNone/>
            </a:pPr>
            <a:r>
              <a:rPr lang="en" sz="1000" b="0" i="0" u="none" strike="noStrike" cap="none" baseline="0">
                <a:solidFill>
                  <a:srgbClr val="221F1F"/>
                </a:solidFill>
                <a:ea typeface="Helvetica Neue"/>
                <a:sym typeface="Helvetica Neue"/>
              </a:rPr>
              <a:t>The community mechanism would confirm appointments</a:t>
            </a:r>
          </a:p>
        </p:txBody>
      </p:sp>
      <p:sp>
        <p:nvSpPr>
          <p:cNvPr id="149" name="Shape 149"/>
          <p:cNvSpPr txBox="1"/>
          <p:nvPr/>
        </p:nvSpPr>
        <p:spPr>
          <a:xfrm>
            <a:off x="6102975" y="4613900"/>
            <a:ext cx="1555799" cy="262199"/>
          </a:xfrm>
          <a:prstGeom prst="rect">
            <a:avLst/>
          </a:prstGeom>
          <a:noFill/>
          <a:ln>
            <a:noFill/>
          </a:ln>
        </p:spPr>
        <p:txBody>
          <a:bodyPr lIns="0" tIns="0" rIns="0" bIns="0" anchor="t" anchorCtr="0">
            <a:noAutofit/>
          </a:bodyPr>
          <a:lstStyle/>
          <a:p>
            <a:pPr marL="0" marR="0" lvl="0" indent="0" algn="ctr" rtl="0">
              <a:lnSpc>
                <a:spcPct val="108000"/>
              </a:lnSpc>
              <a:spcBef>
                <a:spcPts val="0"/>
              </a:spcBef>
              <a:buSzPct val="25000"/>
              <a:buNone/>
            </a:pPr>
            <a:r>
              <a:rPr lang="en" sz="1200" b="1" i="0" u="none" strike="noStrike" cap="none" baseline="0">
                <a:solidFill>
                  <a:srgbClr val="211F1F"/>
                </a:solidFill>
                <a:ea typeface="Helvetica Neue"/>
                <a:sym typeface="Helvetica Neue"/>
              </a:rPr>
              <a:t>ICANN</a:t>
            </a:r>
            <a:r>
              <a:rPr lang="en" sz="1200" b="1">
                <a:solidFill>
                  <a:schemeClr val="dk1"/>
                </a:solidFill>
                <a:ea typeface="Helvetica Neue"/>
                <a:sym typeface="Helvetica Neue"/>
              </a:rPr>
              <a:t> </a:t>
            </a:r>
            <a:r>
              <a:rPr lang="en" sz="1200" b="1" i="0" u="none" strike="noStrike" cap="none" baseline="0">
                <a:solidFill>
                  <a:srgbClr val="211F1F"/>
                </a:solidFill>
                <a:ea typeface="Helvetica Neue"/>
                <a:sym typeface="Helvetica Neue"/>
              </a:rPr>
              <a:t>BOAR</a:t>
            </a:r>
            <a:r>
              <a:rPr lang="en" sz="1200" b="1">
                <a:solidFill>
                  <a:srgbClr val="211F1F"/>
                </a:solidFill>
                <a:ea typeface="Helvetica Neue"/>
                <a:sym typeface="Helvetica Neue"/>
              </a:rPr>
              <a:t>D</a:t>
            </a:r>
          </a:p>
        </p:txBody>
      </p:sp>
      <p:sp>
        <p:nvSpPr>
          <p:cNvPr id="150" name="Shape 150"/>
          <p:cNvSpPr txBox="1">
            <a:spLocks noGrp="1"/>
          </p:cNvSpPr>
          <p:nvPr>
            <p:ph type="sldNum" idx="12"/>
          </p:nvPr>
        </p:nvSpPr>
        <p:spPr>
          <a:xfrm>
            <a:off x="8739496" y="7572348"/>
            <a:ext cx="178500" cy="139799"/>
          </a:xfrm>
          <a:prstGeom prst="rect">
            <a:avLst/>
          </a:prstGeom>
          <a:noFill/>
          <a:ln>
            <a:noFill/>
          </a:ln>
        </p:spPr>
        <p:txBody>
          <a:bodyPr lIns="0" tIns="0" rIns="0" bIns="0" anchor="t" anchorCtr="0">
            <a:noAutofit/>
          </a:bodyPr>
          <a:lstStyle/>
          <a:p>
            <a:pPr marL="25400" marR="0" lvl="0" indent="0" algn="l" rtl="0">
              <a:lnSpc>
                <a:spcPct val="100000"/>
              </a:lnSpc>
              <a:spcBef>
                <a:spcPts val="0"/>
              </a:spcBef>
              <a:buSzPct val="25000"/>
              <a:buNone/>
            </a:pPr>
            <a:fld id="{00000000-1234-1234-1234-123412341234}" type="slidenum">
              <a:rPr lang="en" sz="900" b="0" i="0" u="none" strike="noStrike" cap="none" baseline="0">
                <a:solidFill>
                  <a:schemeClr val="lt1"/>
                </a:solidFill>
                <a:latin typeface="Arial"/>
                <a:ea typeface="Helvetica Neue"/>
                <a:cs typeface="Arial"/>
                <a:sym typeface="Helvetica Neue"/>
              </a:rPr>
              <a:pPr marL="25400" marR="0" lvl="0" indent="0" algn="l" rtl="0">
                <a:lnSpc>
                  <a:spcPct val="100000"/>
                </a:lnSpc>
                <a:spcBef>
                  <a:spcPts val="0"/>
                </a:spcBef>
                <a:buSzPct val="25000"/>
                <a:buNone/>
              </a:pPr>
              <a:t>7</a:t>
            </a:fld>
            <a:endParaRPr lang="en" sz="900" b="0" i="0" u="none" strike="noStrike" cap="none" baseline="0">
              <a:solidFill>
                <a:schemeClr val="lt1"/>
              </a:solidFill>
              <a:latin typeface="Arial"/>
              <a:ea typeface="Helvetica Neue"/>
              <a:cs typeface="Arial"/>
              <a:sym typeface="Helvetica Neue"/>
            </a:endParaRPr>
          </a:p>
        </p:txBody>
      </p:sp>
      <p:sp>
        <p:nvSpPr>
          <p:cNvPr id="151" name="Shape 151"/>
          <p:cNvSpPr txBox="1"/>
          <p:nvPr/>
        </p:nvSpPr>
        <p:spPr>
          <a:xfrm>
            <a:off x="216025" y="820300"/>
            <a:ext cx="8712299" cy="805200"/>
          </a:xfrm>
          <a:prstGeom prst="rect">
            <a:avLst/>
          </a:prstGeom>
          <a:noFill/>
          <a:ln>
            <a:noFill/>
          </a:ln>
        </p:spPr>
        <p:txBody>
          <a:bodyPr lIns="91425" tIns="91425" rIns="91425" bIns="91425" anchor="t" anchorCtr="0">
            <a:noAutofit/>
          </a:bodyPr>
          <a:lstStyle/>
          <a:p>
            <a:pPr lvl="0" indent="-342900" rtl="0">
              <a:lnSpc>
                <a:spcPct val="100000"/>
              </a:lnSpc>
              <a:spcBef>
                <a:spcPts val="0"/>
              </a:spcBef>
              <a:buNone/>
            </a:pPr>
            <a:r>
              <a:rPr lang="en" dirty="0" smtClean="0">
                <a:solidFill>
                  <a:schemeClr val="accent1"/>
                </a:solidFill>
              </a:rPr>
              <a:t>The CCWG-Accountability </a:t>
            </a:r>
            <a:r>
              <a:rPr lang="en" b="1" dirty="0" smtClean="0">
                <a:solidFill>
                  <a:schemeClr val="accent1"/>
                </a:solidFill>
              </a:rPr>
              <a:t>recommends significantly enhancing ICANN’s existing Independent Review Process (IRP</a:t>
            </a:r>
            <a:r>
              <a:rPr lang="en" b="1" dirty="0" smtClean="0">
                <a:solidFill>
                  <a:srgbClr val="4F81BD"/>
                </a:solidFill>
              </a:rPr>
              <a:t>)</a:t>
            </a:r>
            <a:r>
              <a:rPr lang="en" dirty="0" smtClean="0">
                <a:solidFill>
                  <a:srgbClr val="4F81BD"/>
                </a:solidFill>
              </a:rPr>
              <a:t>,</a:t>
            </a:r>
            <a:r>
              <a:rPr lang="en" dirty="0" smtClean="0">
                <a:solidFill>
                  <a:schemeClr val="accent1"/>
                </a:solidFill>
              </a:rPr>
              <a:t> whereby any person or entity materially affected by an action (or inaction) of ICANN’s Board may request an independent third-party review of that action.</a:t>
            </a:r>
          </a:p>
          <a:p>
            <a:pPr lvl="0" rtl="0">
              <a:lnSpc>
                <a:spcPct val="100000"/>
              </a:lnSpc>
              <a:spcBef>
                <a:spcPts val="0"/>
              </a:spcBef>
              <a:buNone/>
            </a:pPr>
            <a:endParaRPr lang="en" dirty="0">
              <a:solidFill>
                <a:schemeClr val="accent1"/>
              </a:solidFill>
            </a:endParaRPr>
          </a:p>
        </p:txBody>
      </p:sp>
      <p:sp>
        <p:nvSpPr>
          <p:cNvPr id="153" name="Shape 153"/>
          <p:cNvSpPr txBox="1"/>
          <p:nvPr/>
        </p:nvSpPr>
        <p:spPr>
          <a:xfrm>
            <a:off x="351460" y="3032348"/>
            <a:ext cx="2125200" cy="228600"/>
          </a:xfrm>
          <a:prstGeom prst="rect">
            <a:avLst/>
          </a:prstGeom>
          <a:noFill/>
          <a:ln>
            <a:noFill/>
          </a:ln>
        </p:spPr>
        <p:txBody>
          <a:bodyPr lIns="0" tIns="0" rIns="0" bIns="0" anchor="t" anchorCtr="0">
            <a:noAutofit/>
          </a:bodyPr>
          <a:lstStyle/>
          <a:p>
            <a:pPr marL="0" marR="0" lvl="0" indent="0" algn="l" rtl="0">
              <a:lnSpc>
                <a:spcPct val="118333"/>
              </a:lnSpc>
              <a:spcBef>
                <a:spcPts val="0"/>
              </a:spcBef>
              <a:buSzPct val="25000"/>
              <a:buNone/>
            </a:pPr>
            <a:r>
              <a:rPr lang="en" sz="1800" b="0" i="0" u="none" strike="noStrike" cap="none" baseline="0" dirty="0">
                <a:solidFill>
                  <a:srgbClr val="1C75BB"/>
                </a:solidFill>
                <a:ea typeface="Helvetica Neue"/>
                <a:sym typeface="Helvetica Neue"/>
              </a:rPr>
              <a:t>Panel characteristics</a:t>
            </a:r>
          </a:p>
        </p:txBody>
      </p:sp>
      <p:cxnSp>
        <p:nvCxnSpPr>
          <p:cNvPr id="154" name="Shape 154"/>
          <p:cNvCxnSpPr/>
          <p:nvPr/>
        </p:nvCxnSpPr>
        <p:spPr>
          <a:xfrm>
            <a:off x="1262075" y="3814775"/>
            <a:ext cx="0" cy="509700"/>
          </a:xfrm>
          <a:prstGeom prst="straightConnector1">
            <a:avLst/>
          </a:prstGeom>
          <a:noFill/>
          <a:ln w="9525" cap="flat" cmpd="sng">
            <a:solidFill>
              <a:schemeClr val="dk2"/>
            </a:solidFill>
            <a:prstDash val="solid"/>
            <a:round/>
            <a:headEnd type="none" w="lg" len="lg"/>
            <a:tailEnd type="none" w="lg" len="lg"/>
          </a:ln>
        </p:spPr>
      </p:cxnSp>
      <p:cxnSp>
        <p:nvCxnSpPr>
          <p:cNvPr id="155" name="Shape 155"/>
          <p:cNvCxnSpPr/>
          <p:nvPr/>
        </p:nvCxnSpPr>
        <p:spPr>
          <a:xfrm>
            <a:off x="1262075" y="4324350"/>
            <a:ext cx="690599" cy="0"/>
          </a:xfrm>
          <a:prstGeom prst="straightConnector1">
            <a:avLst/>
          </a:prstGeom>
          <a:noFill/>
          <a:ln w="9525" cap="flat" cmpd="sng">
            <a:solidFill>
              <a:schemeClr val="dk2"/>
            </a:solidFill>
            <a:prstDash val="solid"/>
            <a:round/>
            <a:headEnd type="none" w="lg" len="lg"/>
            <a:tailEnd type="none" w="lg" len="lg"/>
          </a:ln>
        </p:spPr>
      </p:cxnSp>
      <p:cxnSp>
        <p:nvCxnSpPr>
          <p:cNvPr id="156" name="Shape 156"/>
          <p:cNvCxnSpPr/>
          <p:nvPr/>
        </p:nvCxnSpPr>
        <p:spPr>
          <a:xfrm>
            <a:off x="1395425" y="4738700"/>
            <a:ext cx="557099" cy="0"/>
          </a:xfrm>
          <a:prstGeom prst="straightConnector1">
            <a:avLst/>
          </a:prstGeom>
          <a:noFill/>
          <a:ln w="9525" cap="flat" cmpd="sng">
            <a:solidFill>
              <a:schemeClr val="dk2"/>
            </a:solidFill>
            <a:prstDash val="solid"/>
            <a:round/>
            <a:headEnd type="none" w="lg" len="lg"/>
            <a:tailEnd type="none" w="lg" len="lg"/>
          </a:ln>
        </p:spPr>
      </p:cxnSp>
      <p:cxnSp>
        <p:nvCxnSpPr>
          <p:cNvPr id="157" name="Shape 157"/>
          <p:cNvCxnSpPr/>
          <p:nvPr/>
        </p:nvCxnSpPr>
        <p:spPr>
          <a:xfrm>
            <a:off x="4833112" y="3972250"/>
            <a:ext cx="0" cy="583800"/>
          </a:xfrm>
          <a:prstGeom prst="straightConnector1">
            <a:avLst/>
          </a:prstGeom>
          <a:noFill/>
          <a:ln w="9525" cap="flat" cmpd="sng">
            <a:solidFill>
              <a:schemeClr val="dk2"/>
            </a:solidFill>
            <a:prstDash val="solid"/>
            <a:round/>
            <a:headEnd type="none" w="lg" len="lg"/>
            <a:tailEnd type="none" w="lg" len="lg"/>
          </a:ln>
        </p:spPr>
      </p:cxnSp>
      <p:cxnSp>
        <p:nvCxnSpPr>
          <p:cNvPr id="158" name="Shape 158"/>
          <p:cNvCxnSpPr/>
          <p:nvPr/>
        </p:nvCxnSpPr>
        <p:spPr>
          <a:xfrm rot="10800000">
            <a:off x="4281600" y="4548200"/>
            <a:ext cx="557099" cy="0"/>
          </a:xfrm>
          <a:prstGeom prst="straightConnector1">
            <a:avLst/>
          </a:prstGeom>
          <a:noFill/>
          <a:ln w="9525" cap="flat" cmpd="sng">
            <a:solidFill>
              <a:schemeClr val="dk2"/>
            </a:solidFill>
            <a:prstDash val="solid"/>
            <a:round/>
            <a:headEnd type="none" w="lg" len="lg"/>
            <a:tailEnd type="none" w="lg" len="lg"/>
          </a:ln>
        </p:spPr>
      </p:cxnSp>
      <p:cxnSp>
        <p:nvCxnSpPr>
          <p:cNvPr id="159" name="Shape 159"/>
          <p:cNvCxnSpPr/>
          <p:nvPr/>
        </p:nvCxnSpPr>
        <p:spPr>
          <a:xfrm>
            <a:off x="4200525" y="4938725"/>
            <a:ext cx="962099" cy="0"/>
          </a:xfrm>
          <a:prstGeom prst="straightConnector1">
            <a:avLst/>
          </a:prstGeom>
          <a:noFill/>
          <a:ln w="9525" cap="flat" cmpd="sng">
            <a:solidFill>
              <a:schemeClr val="dk2"/>
            </a:solidFill>
            <a:prstDash val="solid"/>
            <a:round/>
            <a:headEnd type="none" w="lg" len="lg"/>
            <a:tailEnd type="none" w="lg" len="lg"/>
          </a:ln>
        </p:spPr>
      </p:cxnSp>
      <p:cxnSp>
        <p:nvCxnSpPr>
          <p:cNvPr id="160" name="Shape 160"/>
          <p:cNvCxnSpPr/>
          <p:nvPr/>
        </p:nvCxnSpPr>
        <p:spPr>
          <a:xfrm>
            <a:off x="5167325" y="4938725"/>
            <a:ext cx="0" cy="595200"/>
          </a:xfrm>
          <a:prstGeom prst="straightConnector1">
            <a:avLst/>
          </a:prstGeom>
          <a:noFill/>
          <a:ln w="9525" cap="flat" cmpd="sng">
            <a:solidFill>
              <a:schemeClr val="dk2"/>
            </a:solidFill>
            <a:prstDash val="solid"/>
            <a:round/>
            <a:headEnd type="none" w="lg" len="lg"/>
            <a:tailEnd type="none" w="lg" len="lg"/>
          </a:ln>
        </p:spPr>
      </p:cxnSp>
      <p:cxnSp>
        <p:nvCxnSpPr>
          <p:cNvPr id="161" name="Shape 161"/>
          <p:cNvCxnSpPr/>
          <p:nvPr/>
        </p:nvCxnSpPr>
        <p:spPr>
          <a:xfrm rot="10800000">
            <a:off x="3776900" y="5370650"/>
            <a:ext cx="0" cy="490499"/>
          </a:xfrm>
          <a:prstGeom prst="straightConnector1">
            <a:avLst/>
          </a:prstGeom>
          <a:noFill/>
          <a:ln w="9525" cap="flat" cmpd="sng">
            <a:solidFill>
              <a:schemeClr val="dk2"/>
            </a:solidFill>
            <a:prstDash val="solid"/>
            <a:round/>
            <a:headEnd type="none" w="lg" len="lg"/>
            <a:tailEnd type="none" w="lg" len="lg"/>
          </a:ln>
        </p:spPr>
      </p:cxnSp>
      <p:cxnSp>
        <p:nvCxnSpPr>
          <p:cNvPr id="162" name="Shape 162"/>
          <p:cNvCxnSpPr/>
          <p:nvPr/>
        </p:nvCxnSpPr>
        <p:spPr>
          <a:xfrm rot="10800000">
            <a:off x="1619299" y="4972050"/>
            <a:ext cx="261900" cy="0"/>
          </a:xfrm>
          <a:prstGeom prst="straightConnector1">
            <a:avLst/>
          </a:prstGeom>
          <a:noFill/>
          <a:ln w="9525" cap="flat" cmpd="sng">
            <a:solidFill>
              <a:schemeClr val="dk2"/>
            </a:solidFill>
            <a:prstDash val="solid"/>
            <a:round/>
            <a:headEnd type="none" w="lg" len="lg"/>
            <a:tailEnd type="none" w="lg" len="lg"/>
          </a:ln>
        </p:spPr>
      </p:cxnSp>
      <p:cxnSp>
        <p:nvCxnSpPr>
          <p:cNvPr id="163" name="Shape 163"/>
          <p:cNvCxnSpPr/>
          <p:nvPr/>
        </p:nvCxnSpPr>
        <p:spPr>
          <a:xfrm>
            <a:off x="1624025" y="4972050"/>
            <a:ext cx="0" cy="728699"/>
          </a:xfrm>
          <a:prstGeom prst="straightConnector1">
            <a:avLst/>
          </a:prstGeom>
          <a:noFill/>
          <a:ln w="9525" cap="flat" cmpd="sng">
            <a:solidFill>
              <a:schemeClr val="dk2"/>
            </a:solidFill>
            <a:prstDash val="solid"/>
            <a:round/>
            <a:headEnd type="none" w="lg" len="lg"/>
            <a:tailEnd type="none" w="lg" len="lg"/>
          </a:ln>
        </p:spPr>
      </p:cxnSp>
      <p:sp>
        <p:nvSpPr>
          <p:cNvPr id="35" name="Shape 94"/>
          <p:cNvSpPr txBox="1">
            <a:spLocks/>
          </p:cNvSpPr>
          <p:nvPr/>
        </p:nvSpPr>
        <p:spPr>
          <a:xfrm>
            <a:off x="8739496" y="6415298"/>
            <a:ext cx="178500" cy="139799"/>
          </a:xfrm>
          <a:prstGeom prst="rect">
            <a:avLst/>
          </a:prstGeom>
          <a:noFill/>
          <a:ln>
            <a:noFill/>
          </a:ln>
        </p:spPr>
        <p:txBody>
          <a:bodyPr lIns="0" tIns="0" rIns="0" bIns="0" anchor="t" anchorCtr="0">
            <a:noAutofit/>
          </a:bodyPr>
          <a:lstStyle>
            <a:defPPr marR="0" algn="l" rtl="0">
              <a:lnSpc>
                <a:spcPct val="100000"/>
              </a:lnSpc>
              <a:spcBef>
                <a:spcPts val="0"/>
              </a:spcBef>
              <a:spcAft>
                <a:spcPts val="0"/>
              </a:spcAft>
            </a:defPPr>
            <a:lvl1pPr marL="25400" marR="0" indent="0" algn="l" rtl="0">
              <a:lnSpc>
                <a:spcPct val="100000"/>
              </a:lnSpc>
              <a:spcBef>
                <a:spcPts val="0"/>
              </a:spcBef>
              <a:spcAft>
                <a:spcPts val="0"/>
              </a:spcAft>
              <a:buNone/>
              <a:defRPr sz="900" b="0" i="0" u="none" strike="noStrike" cap="none" baseline="0">
                <a:solidFill>
                  <a:schemeClr val="lt1"/>
                </a:solidFill>
                <a:latin typeface="Helvetica Neue"/>
                <a:ea typeface="Helvetica Neue"/>
                <a:cs typeface="Helvetica Neue"/>
                <a:sym typeface="Helvetica Neue"/>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a:lstStyle>
          <a:p>
            <a:pPr>
              <a:buSzPct val="25000"/>
            </a:pPr>
            <a:fld id="{00000000-1234-1234-1234-123412341234}" type="slidenum">
              <a:rPr lang="en" smtClean="0">
                <a:latin typeface="Arial"/>
                <a:cs typeface="Arial"/>
              </a:rPr>
              <a:pPr>
                <a:buSzPct val="25000"/>
              </a:pPr>
              <a:t>7</a:t>
            </a:fld>
            <a:endParaRPr lang="en" dirty="0">
              <a:latin typeface="Arial"/>
              <a:cs typeface="Arial"/>
            </a:endParaRPr>
          </a:p>
        </p:txBody>
      </p:sp>
      <p:sp>
        <p:nvSpPr>
          <p:cNvPr id="36" name="Shape 92"/>
          <p:cNvSpPr txBox="1">
            <a:spLocks noGrp="1"/>
          </p:cNvSpPr>
          <p:nvPr>
            <p:ph type="ftr" idx="11"/>
          </p:nvPr>
        </p:nvSpPr>
        <p:spPr>
          <a:xfrm>
            <a:off x="275252" y="6415298"/>
            <a:ext cx="5068499" cy="139799"/>
          </a:xfrm>
          <a:prstGeom prst="rect">
            <a:avLst/>
          </a:prstGeom>
          <a:noFill/>
          <a:ln>
            <a:noFill/>
          </a:ln>
        </p:spPr>
        <p:txBody>
          <a:bodyPr lIns="0" tIns="0" rIns="0" bIns="0" anchor="t" anchorCtr="0">
            <a:noAutofit/>
          </a:bodyPr>
          <a:lstStyle/>
          <a:p>
            <a:pPr marL="12700" marR="0" lvl="0" indent="0" algn="l" rtl="0">
              <a:lnSpc>
                <a:spcPct val="100000"/>
              </a:lnSpc>
              <a:spcBef>
                <a:spcPts val="0"/>
              </a:spcBef>
              <a:buSzPct val="25000"/>
              <a:buNone/>
            </a:pPr>
            <a:r>
              <a:rPr lang="en" sz="900" b="0" i="0" u="none" strike="noStrike" cap="none" baseline="0" dirty="0">
                <a:solidFill>
                  <a:srgbClr val="064263"/>
                </a:solidFill>
                <a:ea typeface="Helvetica Neue"/>
                <a:sym typeface="Helvetica Neue"/>
              </a:rPr>
              <a:t>Cross Community Working Group (CCWG) Accountability Initial Draft Proposal for Public Comment</a:t>
            </a:r>
          </a:p>
        </p:txBody>
      </p:sp>
    </p:spTree>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5" name="Shape 101"/>
          <p:cNvSpPr/>
          <p:nvPr/>
        </p:nvSpPr>
        <p:spPr>
          <a:xfrm>
            <a:off x="216000" y="2201337"/>
            <a:ext cx="1632804" cy="3882954"/>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dirty="0">
              <a:solidFill>
                <a:schemeClr val="dk1"/>
              </a:solidFill>
              <a:ea typeface="Calibri"/>
              <a:sym typeface="Calibri"/>
            </a:endParaRPr>
          </a:p>
        </p:txBody>
      </p:sp>
      <p:sp>
        <p:nvSpPr>
          <p:cNvPr id="16" name="Shape 101"/>
          <p:cNvSpPr/>
          <p:nvPr/>
        </p:nvSpPr>
        <p:spPr>
          <a:xfrm>
            <a:off x="1985880" y="2201337"/>
            <a:ext cx="1632804" cy="3882954"/>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7" name="Shape 101"/>
          <p:cNvSpPr/>
          <p:nvPr/>
        </p:nvSpPr>
        <p:spPr>
          <a:xfrm>
            <a:off x="3755760" y="2201337"/>
            <a:ext cx="1632804" cy="3882954"/>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8" name="Shape 101"/>
          <p:cNvSpPr/>
          <p:nvPr/>
        </p:nvSpPr>
        <p:spPr>
          <a:xfrm>
            <a:off x="5535969" y="2201337"/>
            <a:ext cx="1632804" cy="3882954"/>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9" name="Shape 101"/>
          <p:cNvSpPr/>
          <p:nvPr/>
        </p:nvSpPr>
        <p:spPr>
          <a:xfrm>
            <a:off x="7305849" y="2201337"/>
            <a:ext cx="1632804" cy="3882954"/>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68" name="Shape 168"/>
          <p:cNvSpPr txBox="1">
            <a:spLocks noGrp="1"/>
          </p:cNvSpPr>
          <p:nvPr>
            <p:ph type="title"/>
          </p:nvPr>
        </p:nvSpPr>
        <p:spPr>
          <a:xfrm>
            <a:off x="287395" y="228600"/>
            <a:ext cx="8593500" cy="330300"/>
          </a:xfrm>
          <a:prstGeom prst="rect">
            <a:avLst/>
          </a:prstGeom>
          <a:noFill/>
          <a:ln>
            <a:noFill/>
          </a:ln>
        </p:spPr>
        <p:txBody>
          <a:bodyPr lIns="0" tIns="0" rIns="0" bIns="0" anchor="t" anchorCtr="0">
            <a:noAutofit/>
          </a:bodyPr>
          <a:lstStyle/>
          <a:p>
            <a:pPr lvl="0" rtl="0">
              <a:spcBef>
                <a:spcPts val="0"/>
              </a:spcBef>
              <a:buSzPct val="45833"/>
              <a:buNone/>
            </a:pPr>
            <a:r>
              <a:rPr lang="en" sz="2400" dirty="0" smtClean="0">
                <a:solidFill>
                  <a:srgbClr val="1C75BB"/>
                </a:solidFill>
                <a:ea typeface="Helvetica Neue"/>
                <a:sym typeface="Helvetica Neue"/>
              </a:rPr>
              <a:t>Appeals Mechanisms</a:t>
            </a:r>
            <a:r>
              <a:rPr lang="en-US" sz="2400" dirty="0" smtClean="0">
                <a:solidFill>
                  <a:srgbClr val="1C75BB"/>
                </a:solidFill>
                <a:ea typeface="Helvetica Neue"/>
                <a:sym typeface="Helvetica Neue"/>
              </a:rPr>
              <a:t> • Request for Reconsideration</a:t>
            </a:r>
            <a:endParaRPr lang="en" sz="2400" dirty="0">
              <a:solidFill>
                <a:srgbClr val="1C75BB"/>
              </a:solidFill>
              <a:ea typeface="Helvetica Neue"/>
              <a:sym typeface="Helvetica Neue"/>
            </a:endParaRPr>
          </a:p>
        </p:txBody>
      </p:sp>
      <p:sp>
        <p:nvSpPr>
          <p:cNvPr id="169" name="Shape 169"/>
          <p:cNvSpPr/>
          <p:nvPr/>
        </p:nvSpPr>
        <p:spPr>
          <a:xfrm>
            <a:off x="216001" y="653402"/>
            <a:ext cx="8712199" cy="72389"/>
          </a:xfrm>
          <a:custGeom>
            <a:avLst/>
            <a:gdLst/>
            <a:ahLst/>
            <a:cxnLst/>
            <a:rect l="0" t="0" r="0" b="0"/>
            <a:pathLst>
              <a:path w="8712200" h="72390" extrusionOk="0">
                <a:moveTo>
                  <a:pt x="8711996" y="71996"/>
                </a:moveTo>
                <a:lnTo>
                  <a:pt x="0" y="71996"/>
                </a:lnTo>
                <a:lnTo>
                  <a:pt x="0" y="0"/>
                </a:lnTo>
                <a:lnTo>
                  <a:pt x="8711996" y="0"/>
                </a:lnTo>
                <a:lnTo>
                  <a:pt x="8711996" y="71996"/>
                </a:lnTo>
                <a:close/>
              </a:path>
            </a:pathLst>
          </a:custGeom>
          <a:solidFill>
            <a:srgbClr val="064263"/>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170" name="Shape 170"/>
          <p:cNvSpPr txBox="1">
            <a:spLocks noGrp="1"/>
          </p:cNvSpPr>
          <p:nvPr>
            <p:ph type="ftr" idx="11"/>
          </p:nvPr>
        </p:nvSpPr>
        <p:spPr>
          <a:xfrm>
            <a:off x="275252" y="6415298"/>
            <a:ext cx="5068499" cy="139799"/>
          </a:xfrm>
          <a:prstGeom prst="rect">
            <a:avLst/>
          </a:prstGeom>
          <a:noFill/>
          <a:ln>
            <a:noFill/>
          </a:ln>
        </p:spPr>
        <p:txBody>
          <a:bodyPr lIns="0" tIns="0" rIns="0" bIns="0" anchor="t" anchorCtr="0">
            <a:noAutofit/>
          </a:bodyPr>
          <a:lstStyle/>
          <a:p>
            <a:pPr marL="12700" marR="0" lvl="0" indent="0" algn="l" rtl="0">
              <a:lnSpc>
                <a:spcPct val="100000"/>
              </a:lnSpc>
              <a:spcBef>
                <a:spcPts val="0"/>
              </a:spcBef>
              <a:buSzPct val="25000"/>
              <a:buNone/>
            </a:pPr>
            <a:r>
              <a:rPr lang="en" sz="900" b="0" i="0" u="none" strike="noStrike" cap="none" baseline="0">
                <a:solidFill>
                  <a:srgbClr val="064263"/>
                </a:solidFill>
                <a:ea typeface="Helvetica Neue"/>
                <a:sym typeface="Helvetica Neue"/>
              </a:rPr>
              <a:t>Cross Community Working Group (CCWG) Accountability Initial Draft Proposal for Public Comment</a:t>
            </a:r>
          </a:p>
        </p:txBody>
      </p:sp>
      <p:sp>
        <p:nvSpPr>
          <p:cNvPr id="171" name="Shape 171"/>
          <p:cNvSpPr txBox="1">
            <a:spLocks noGrp="1"/>
          </p:cNvSpPr>
          <p:nvPr>
            <p:ph type="sldNum" idx="12"/>
          </p:nvPr>
        </p:nvSpPr>
        <p:spPr>
          <a:xfrm>
            <a:off x="8739496" y="6415298"/>
            <a:ext cx="178500" cy="139799"/>
          </a:xfrm>
          <a:prstGeom prst="rect">
            <a:avLst/>
          </a:prstGeom>
          <a:noFill/>
          <a:ln>
            <a:noFill/>
          </a:ln>
        </p:spPr>
        <p:txBody>
          <a:bodyPr lIns="0" tIns="0" rIns="0" bIns="0" anchor="t" anchorCtr="0">
            <a:noAutofit/>
          </a:bodyPr>
          <a:lstStyle/>
          <a:p>
            <a:pPr marL="25400" marR="0" lvl="0" indent="0" algn="l" rtl="0">
              <a:lnSpc>
                <a:spcPct val="100000"/>
              </a:lnSpc>
              <a:spcBef>
                <a:spcPts val="0"/>
              </a:spcBef>
              <a:buSzPct val="25000"/>
              <a:buNone/>
            </a:pPr>
            <a:fld id="{00000000-1234-1234-1234-123412341234}" type="slidenum">
              <a:rPr lang="en" sz="900" b="0" i="0" u="none" strike="noStrike" cap="none" baseline="0">
                <a:solidFill>
                  <a:schemeClr val="lt1"/>
                </a:solidFill>
                <a:latin typeface="Arial"/>
                <a:ea typeface="Helvetica Neue"/>
                <a:cs typeface="Arial"/>
                <a:sym typeface="Helvetica Neue"/>
              </a:rPr>
              <a:pPr marL="25400" marR="0" lvl="0" indent="0" algn="l" rtl="0">
                <a:lnSpc>
                  <a:spcPct val="100000"/>
                </a:lnSpc>
                <a:spcBef>
                  <a:spcPts val="0"/>
                </a:spcBef>
                <a:buSzPct val="25000"/>
                <a:buNone/>
              </a:pPr>
              <a:t>8</a:t>
            </a:fld>
            <a:endParaRPr lang="en" sz="900" b="0" i="0" u="none" strike="noStrike" cap="none" baseline="0">
              <a:solidFill>
                <a:schemeClr val="lt1"/>
              </a:solidFill>
              <a:latin typeface="Arial"/>
              <a:ea typeface="Helvetica Neue"/>
              <a:cs typeface="Arial"/>
              <a:sym typeface="Helvetica Neue"/>
            </a:endParaRPr>
          </a:p>
        </p:txBody>
      </p:sp>
      <p:sp>
        <p:nvSpPr>
          <p:cNvPr id="172" name="Shape 172"/>
          <p:cNvSpPr txBox="1"/>
          <p:nvPr/>
        </p:nvSpPr>
        <p:spPr>
          <a:xfrm>
            <a:off x="216026" y="1723848"/>
            <a:ext cx="3702832" cy="47748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800" dirty="0">
                <a:solidFill>
                  <a:srgbClr val="1C75BB"/>
                </a:solidFill>
                <a:ea typeface="Helvetica Neue"/>
                <a:sym typeface="Helvetica Neue"/>
              </a:rPr>
              <a:t>Key Reforms Proposed include</a:t>
            </a:r>
            <a:r>
              <a:rPr lang="en" sz="1800" dirty="0" smtClean="0">
                <a:solidFill>
                  <a:srgbClr val="1C75BB"/>
                </a:solidFill>
                <a:ea typeface="Helvetica Neue"/>
                <a:sym typeface="Helvetica Neue"/>
              </a:rPr>
              <a:t>:</a:t>
            </a:r>
            <a:endParaRPr lang="en" sz="1800" dirty="0">
              <a:solidFill>
                <a:srgbClr val="1C75BB"/>
              </a:solidFill>
              <a:ea typeface="Helvetica Neue"/>
              <a:sym typeface="Helvetica Neue"/>
            </a:endParaRPr>
          </a:p>
        </p:txBody>
      </p:sp>
      <p:sp>
        <p:nvSpPr>
          <p:cNvPr id="174" name="Shape 174"/>
          <p:cNvSpPr txBox="1"/>
          <p:nvPr/>
        </p:nvSpPr>
        <p:spPr>
          <a:xfrm>
            <a:off x="216025" y="820300"/>
            <a:ext cx="8712299" cy="885300"/>
          </a:xfrm>
          <a:prstGeom prst="rect">
            <a:avLst/>
          </a:prstGeom>
          <a:noFill/>
          <a:ln>
            <a:noFill/>
          </a:ln>
        </p:spPr>
        <p:txBody>
          <a:bodyPr lIns="91425" tIns="91425" rIns="91425" bIns="91425" anchor="t" anchorCtr="0">
            <a:noAutofit/>
          </a:bodyPr>
          <a:lstStyle/>
          <a:p>
            <a:pPr lvl="0" indent="-342900" rtl="0">
              <a:lnSpc>
                <a:spcPct val="100000"/>
              </a:lnSpc>
              <a:spcBef>
                <a:spcPts val="0"/>
              </a:spcBef>
              <a:buNone/>
            </a:pPr>
            <a:r>
              <a:rPr lang="en" dirty="0" smtClean="0">
                <a:solidFill>
                  <a:schemeClr val="accent1"/>
                </a:solidFill>
              </a:rPr>
              <a:t>The CCWG-Accountability </a:t>
            </a:r>
            <a:r>
              <a:rPr lang="en" b="1" dirty="0" smtClean="0">
                <a:solidFill>
                  <a:schemeClr val="accent1"/>
                </a:solidFill>
              </a:rPr>
              <a:t>proposes a number of key reforms to ICANN's Request for Reconsideration (RFR) process</a:t>
            </a:r>
            <a:r>
              <a:rPr lang="en" dirty="0" smtClean="0">
                <a:solidFill>
                  <a:schemeClr val="accent1"/>
                </a:solidFill>
              </a:rPr>
              <a:t>, whereby any person or entity materially affected by an action (or inaction) of ICANN may request review or reconsideration of that action by the Board.</a:t>
            </a:r>
          </a:p>
        </p:txBody>
      </p:sp>
      <p:sp>
        <p:nvSpPr>
          <p:cNvPr id="2" name="Tekstvak 1"/>
          <p:cNvSpPr txBox="1"/>
          <p:nvPr/>
        </p:nvSpPr>
        <p:spPr>
          <a:xfrm>
            <a:off x="236658" y="2231219"/>
            <a:ext cx="1622475" cy="2460161"/>
          </a:xfrm>
          <a:prstGeom prst="rect">
            <a:avLst/>
          </a:prstGeom>
          <a:noFill/>
        </p:spPr>
        <p:txBody>
          <a:bodyPr wrap="square" rtlCol="0">
            <a:spAutoFit/>
          </a:bodyPr>
          <a:lstStyle/>
          <a:p>
            <a:pPr lvl="0">
              <a:lnSpc>
                <a:spcPct val="110000"/>
              </a:lnSpc>
              <a:spcBef>
                <a:spcPts val="800"/>
              </a:spcBef>
              <a:buClr>
                <a:schemeClr val="dk1"/>
              </a:buClr>
              <a:buSzPct val="100000"/>
            </a:pPr>
            <a:r>
              <a:rPr lang="en" b="1" dirty="0" smtClean="0">
                <a:solidFill>
                  <a:schemeClr val="dk1"/>
                </a:solidFill>
                <a:ea typeface="Helvetica Neue"/>
                <a:sym typeface="Helvetica Neue"/>
              </a:rPr>
              <a:t>Standing</a:t>
            </a:r>
            <a:endParaRPr lang="nl-NL" b="1" dirty="0">
              <a:solidFill>
                <a:schemeClr val="dk1"/>
              </a:solidFill>
              <a:ea typeface="Helvetica Neue"/>
              <a:sym typeface="Helvetica Neue"/>
            </a:endParaRPr>
          </a:p>
          <a:p>
            <a:pPr lvl="0">
              <a:lnSpc>
                <a:spcPct val="110000"/>
              </a:lnSpc>
              <a:spcBef>
                <a:spcPts val="800"/>
              </a:spcBef>
              <a:buClr>
                <a:schemeClr val="dk1"/>
              </a:buClr>
              <a:buSzPct val="100000"/>
            </a:pPr>
            <a:r>
              <a:rPr lang="en" sz="1200" dirty="0" smtClean="0">
                <a:solidFill>
                  <a:schemeClr val="dk1"/>
                </a:solidFill>
                <a:ea typeface="Helvetica Neue"/>
                <a:sym typeface="Helvetica Neue"/>
              </a:rPr>
              <a:t>The </a:t>
            </a:r>
            <a:r>
              <a:rPr lang="en" sz="1200" dirty="0">
                <a:solidFill>
                  <a:schemeClr val="dk1"/>
                </a:solidFill>
                <a:ea typeface="Helvetica Neue"/>
                <a:sym typeface="Helvetica Neue"/>
              </a:rPr>
              <a:t>expansion of </a:t>
            </a:r>
            <a:r>
              <a:rPr lang="en" sz="1200" dirty="0" smtClean="0">
                <a:solidFill>
                  <a:schemeClr val="dk1"/>
                </a:solidFill>
                <a:ea typeface="Helvetica Neue"/>
                <a:sym typeface="Helvetica Neue"/>
              </a:rPr>
              <a:t>the scope </a:t>
            </a:r>
            <a:r>
              <a:rPr lang="en" sz="1200" dirty="0">
                <a:solidFill>
                  <a:schemeClr val="dk1"/>
                </a:solidFill>
                <a:ea typeface="Helvetica Neue"/>
                <a:sym typeface="Helvetica Neue"/>
              </a:rPr>
              <a:t>of permissible requests to include Board/staff actions or inactions that contradict </a:t>
            </a:r>
            <a:r>
              <a:rPr lang="nl-NL" sz="1200" dirty="0" smtClean="0">
                <a:solidFill>
                  <a:schemeClr val="dk1"/>
                </a:solidFill>
                <a:ea typeface="Helvetica Neue"/>
                <a:sym typeface="Helvetica Neue"/>
              </a:rPr>
              <a:t>e</a:t>
            </a:r>
            <a:r>
              <a:rPr lang="en" sz="1200" dirty="0" smtClean="0">
                <a:solidFill>
                  <a:schemeClr val="dk1"/>
                </a:solidFill>
                <a:ea typeface="Helvetica Neue"/>
                <a:sym typeface="Helvetica Neue"/>
              </a:rPr>
              <a:t>stablished </a:t>
            </a:r>
            <a:r>
              <a:rPr lang="en" sz="1200" dirty="0">
                <a:solidFill>
                  <a:schemeClr val="dk1"/>
                </a:solidFill>
                <a:ea typeface="Helvetica Neue"/>
                <a:sym typeface="Helvetica Neue"/>
              </a:rPr>
              <a:t>policy, ICANN's Mission, Commitments, or Core </a:t>
            </a:r>
            <a:r>
              <a:rPr lang="en" sz="1200" dirty="0" smtClean="0">
                <a:solidFill>
                  <a:schemeClr val="dk1"/>
                </a:solidFill>
                <a:ea typeface="Helvetica Neue"/>
                <a:sym typeface="Helvetica Neue"/>
              </a:rPr>
              <a:t>Values.</a:t>
            </a:r>
            <a:endParaRPr lang="en" sz="1200" dirty="0">
              <a:solidFill>
                <a:schemeClr val="dk1"/>
              </a:solidFill>
              <a:ea typeface="Helvetica Neue"/>
              <a:sym typeface="Helvetica Neue"/>
            </a:endParaRPr>
          </a:p>
        </p:txBody>
      </p:sp>
      <p:sp>
        <p:nvSpPr>
          <p:cNvPr id="11" name="Tekstvak 10"/>
          <p:cNvSpPr txBox="1"/>
          <p:nvPr/>
        </p:nvSpPr>
        <p:spPr>
          <a:xfrm>
            <a:off x="2006538" y="2231219"/>
            <a:ext cx="1622475" cy="2257028"/>
          </a:xfrm>
          <a:prstGeom prst="rect">
            <a:avLst/>
          </a:prstGeom>
          <a:noFill/>
        </p:spPr>
        <p:txBody>
          <a:bodyPr wrap="square" rtlCol="0">
            <a:spAutoFit/>
          </a:bodyPr>
          <a:lstStyle/>
          <a:p>
            <a:pPr lvl="0">
              <a:lnSpc>
                <a:spcPct val="110000"/>
              </a:lnSpc>
              <a:spcBef>
                <a:spcPts val="800"/>
              </a:spcBef>
              <a:buClr>
                <a:schemeClr val="dk1"/>
              </a:buClr>
              <a:buSzPct val="100000"/>
            </a:pPr>
            <a:r>
              <a:rPr lang="en" b="1" dirty="0" smtClean="0">
                <a:solidFill>
                  <a:schemeClr val="dk1"/>
                </a:solidFill>
                <a:ea typeface="Helvetica Neue"/>
                <a:sym typeface="Helvetica Neue"/>
              </a:rPr>
              <a:t>Goals</a:t>
            </a:r>
            <a:endParaRPr lang="nl-NL" b="1" dirty="0" smtClean="0">
              <a:solidFill>
                <a:schemeClr val="dk1"/>
              </a:solidFill>
              <a:ea typeface="Helvetica Neue"/>
              <a:sym typeface="Helvetica Neue"/>
            </a:endParaRPr>
          </a:p>
          <a:p>
            <a:pPr lvl="0">
              <a:lnSpc>
                <a:spcPct val="110000"/>
              </a:lnSpc>
              <a:spcBef>
                <a:spcPts val="800"/>
              </a:spcBef>
              <a:buClr>
                <a:schemeClr val="dk1"/>
              </a:buClr>
              <a:buSzPct val="100000"/>
            </a:pPr>
            <a:r>
              <a:rPr lang="en" sz="1200" dirty="0" smtClean="0">
                <a:solidFill>
                  <a:schemeClr val="dk1"/>
                </a:solidFill>
                <a:ea typeface="Helvetica Neue"/>
                <a:sym typeface="Helvetica Neue"/>
              </a:rPr>
              <a:t>Broaden </a:t>
            </a:r>
            <a:r>
              <a:rPr lang="en" sz="1200" dirty="0">
                <a:solidFill>
                  <a:schemeClr val="dk1"/>
                </a:solidFill>
                <a:ea typeface="Helvetica Neue"/>
                <a:sym typeface="Helvetica Neue"/>
              </a:rPr>
              <a:t>the types of decisions, provide more transparency in the dismissal process and provide the Board with reasonable right to dismiss frivolous </a:t>
            </a:r>
            <a:r>
              <a:rPr lang="en" sz="1200" dirty="0" smtClean="0">
                <a:solidFill>
                  <a:schemeClr val="dk1"/>
                </a:solidFill>
                <a:ea typeface="Helvetica Neue"/>
                <a:sym typeface="Helvetica Neue"/>
              </a:rPr>
              <a:t>requests.</a:t>
            </a:r>
            <a:endParaRPr lang="en" sz="1200" dirty="0">
              <a:solidFill>
                <a:schemeClr val="dk1"/>
              </a:solidFill>
              <a:ea typeface="Helvetica Neue"/>
              <a:sym typeface="Helvetica Neue"/>
            </a:endParaRPr>
          </a:p>
        </p:txBody>
      </p:sp>
      <p:sp>
        <p:nvSpPr>
          <p:cNvPr id="12" name="Tekstvak 11"/>
          <p:cNvSpPr txBox="1"/>
          <p:nvPr/>
        </p:nvSpPr>
        <p:spPr>
          <a:xfrm>
            <a:off x="3776418" y="2231219"/>
            <a:ext cx="1622475" cy="1038233"/>
          </a:xfrm>
          <a:prstGeom prst="rect">
            <a:avLst/>
          </a:prstGeom>
          <a:noFill/>
        </p:spPr>
        <p:txBody>
          <a:bodyPr wrap="square" rtlCol="0">
            <a:spAutoFit/>
          </a:bodyPr>
          <a:lstStyle/>
          <a:p>
            <a:pPr lvl="0">
              <a:lnSpc>
                <a:spcPct val="110000"/>
              </a:lnSpc>
              <a:spcBef>
                <a:spcPts val="800"/>
              </a:spcBef>
              <a:buClr>
                <a:schemeClr val="dk1"/>
              </a:buClr>
              <a:buSzPct val="100000"/>
            </a:pPr>
            <a:r>
              <a:rPr lang="en" b="1" dirty="0" smtClean="0">
                <a:solidFill>
                  <a:schemeClr val="dk1"/>
                </a:solidFill>
                <a:ea typeface="Helvetica Neue"/>
                <a:sym typeface="Helvetica Neue"/>
              </a:rPr>
              <a:t>Composition</a:t>
            </a:r>
            <a:endParaRPr lang="nl-NL" b="1" dirty="0" smtClean="0">
              <a:solidFill>
                <a:schemeClr val="dk1"/>
              </a:solidFill>
              <a:ea typeface="Helvetica Neue"/>
              <a:sym typeface="Helvetica Neue"/>
            </a:endParaRPr>
          </a:p>
          <a:p>
            <a:pPr lvl="0">
              <a:lnSpc>
                <a:spcPct val="110000"/>
              </a:lnSpc>
              <a:spcBef>
                <a:spcPts val="800"/>
              </a:spcBef>
              <a:buClr>
                <a:schemeClr val="dk1"/>
              </a:buClr>
              <a:buSzPct val="100000"/>
            </a:pPr>
            <a:r>
              <a:rPr lang="en" sz="1200" dirty="0" smtClean="0">
                <a:solidFill>
                  <a:schemeClr val="dk1"/>
                </a:solidFill>
                <a:ea typeface="Helvetica Neue"/>
                <a:sym typeface="Helvetica Neue"/>
              </a:rPr>
              <a:t>More </a:t>
            </a:r>
            <a:r>
              <a:rPr lang="en" sz="1200" dirty="0">
                <a:solidFill>
                  <a:schemeClr val="dk1"/>
                </a:solidFill>
                <a:ea typeface="Helvetica Neue"/>
                <a:sym typeface="Helvetica Neue"/>
              </a:rPr>
              <a:t>Board member engagement, less legal departmen</a:t>
            </a:r>
            <a:r>
              <a:rPr lang="en-US" sz="1200" dirty="0">
                <a:solidFill>
                  <a:schemeClr val="dk1"/>
                </a:solidFill>
                <a:ea typeface="Helvetica Neue"/>
                <a:sym typeface="Helvetica Neue"/>
              </a:rPr>
              <a:t>t</a:t>
            </a:r>
            <a:r>
              <a:rPr lang="en-US" sz="1200" dirty="0" smtClean="0">
                <a:solidFill>
                  <a:schemeClr val="dk1"/>
                </a:solidFill>
                <a:ea typeface="Helvetica Neue"/>
                <a:sym typeface="Helvetica Neue"/>
              </a:rPr>
              <a:t>.</a:t>
            </a:r>
            <a:endParaRPr lang="en" sz="1200" dirty="0">
              <a:solidFill>
                <a:schemeClr val="dk1"/>
              </a:solidFill>
              <a:ea typeface="Helvetica Neue"/>
              <a:sym typeface="Helvetica Neue"/>
            </a:endParaRPr>
          </a:p>
        </p:txBody>
      </p:sp>
      <p:sp>
        <p:nvSpPr>
          <p:cNvPr id="13" name="Tekstvak 12"/>
          <p:cNvSpPr txBox="1"/>
          <p:nvPr/>
        </p:nvSpPr>
        <p:spPr>
          <a:xfrm>
            <a:off x="5546298" y="2231219"/>
            <a:ext cx="1622475" cy="1038233"/>
          </a:xfrm>
          <a:prstGeom prst="rect">
            <a:avLst/>
          </a:prstGeom>
          <a:noFill/>
        </p:spPr>
        <p:txBody>
          <a:bodyPr wrap="square" rtlCol="0">
            <a:spAutoFit/>
          </a:bodyPr>
          <a:lstStyle/>
          <a:p>
            <a:pPr lvl="0">
              <a:lnSpc>
                <a:spcPct val="110000"/>
              </a:lnSpc>
              <a:spcBef>
                <a:spcPts val="800"/>
              </a:spcBef>
              <a:buClr>
                <a:schemeClr val="dk1"/>
              </a:buClr>
              <a:buSzPct val="100000"/>
            </a:pPr>
            <a:r>
              <a:rPr lang="en" b="1" dirty="0" smtClean="0">
                <a:solidFill>
                  <a:schemeClr val="dk1"/>
                </a:solidFill>
                <a:ea typeface="Helvetica Neue"/>
                <a:sym typeface="Helvetica Neue"/>
              </a:rPr>
              <a:t>Decision-Making</a:t>
            </a:r>
            <a:endParaRPr lang="nl-NL" b="1" dirty="0" smtClean="0">
              <a:solidFill>
                <a:schemeClr val="dk1"/>
              </a:solidFill>
              <a:ea typeface="Helvetica Neue"/>
              <a:sym typeface="Helvetica Neue"/>
            </a:endParaRPr>
          </a:p>
          <a:p>
            <a:pPr lvl="0">
              <a:lnSpc>
                <a:spcPct val="110000"/>
              </a:lnSpc>
              <a:spcBef>
                <a:spcPts val="800"/>
              </a:spcBef>
              <a:buClr>
                <a:schemeClr val="dk1"/>
              </a:buClr>
              <a:buSzPct val="100000"/>
            </a:pPr>
            <a:r>
              <a:rPr lang="en" sz="1200" dirty="0" smtClean="0">
                <a:solidFill>
                  <a:schemeClr val="dk1"/>
                </a:solidFill>
                <a:ea typeface="Helvetica Neue"/>
                <a:sym typeface="Helvetica Neue"/>
              </a:rPr>
              <a:t>Transparency </a:t>
            </a:r>
            <a:r>
              <a:rPr lang="en" sz="1200" dirty="0">
                <a:solidFill>
                  <a:schemeClr val="dk1"/>
                </a:solidFill>
                <a:ea typeface="Helvetica Neue"/>
                <a:sym typeface="Helvetica Neue"/>
              </a:rPr>
              <a:t>improvements, rebuttal opportunity</a:t>
            </a:r>
            <a:r>
              <a:rPr lang="en-US" sz="1200" dirty="0" smtClean="0">
                <a:solidFill>
                  <a:schemeClr val="dk1"/>
                </a:solidFill>
                <a:ea typeface="Helvetica Neue"/>
                <a:sym typeface="Helvetica Neue"/>
              </a:rPr>
              <a:t>.</a:t>
            </a:r>
            <a:endParaRPr lang="en" sz="1200" dirty="0">
              <a:solidFill>
                <a:schemeClr val="dk1"/>
              </a:solidFill>
              <a:ea typeface="Helvetica Neue"/>
              <a:sym typeface="Helvetica Neue"/>
            </a:endParaRPr>
          </a:p>
        </p:txBody>
      </p:sp>
      <p:sp>
        <p:nvSpPr>
          <p:cNvPr id="14" name="Tekstvak 13"/>
          <p:cNvSpPr txBox="1"/>
          <p:nvPr/>
        </p:nvSpPr>
        <p:spPr>
          <a:xfrm>
            <a:off x="7316178" y="2231219"/>
            <a:ext cx="1622475" cy="1470146"/>
          </a:xfrm>
          <a:prstGeom prst="rect">
            <a:avLst/>
          </a:prstGeom>
          <a:noFill/>
        </p:spPr>
        <p:txBody>
          <a:bodyPr wrap="square" rtlCol="0">
            <a:spAutoFit/>
          </a:bodyPr>
          <a:lstStyle/>
          <a:p>
            <a:pPr lvl="0">
              <a:lnSpc>
                <a:spcPct val="110000"/>
              </a:lnSpc>
              <a:spcBef>
                <a:spcPts val="800"/>
              </a:spcBef>
              <a:spcAft>
                <a:spcPts val="200"/>
              </a:spcAft>
              <a:buClr>
                <a:schemeClr val="dk1"/>
              </a:buClr>
              <a:buSzPct val="100000"/>
            </a:pPr>
            <a:r>
              <a:rPr lang="en" b="1" dirty="0" smtClean="0">
                <a:solidFill>
                  <a:schemeClr val="dk1"/>
                </a:solidFill>
                <a:ea typeface="Helvetica Neue"/>
                <a:sym typeface="Helvetica Neue"/>
              </a:rPr>
              <a:t>Accessibility</a:t>
            </a:r>
            <a:endParaRPr lang="nl-NL" b="1" dirty="0" smtClean="0">
              <a:solidFill>
                <a:schemeClr val="dk1"/>
              </a:solidFill>
              <a:ea typeface="Helvetica Neue"/>
              <a:sym typeface="Helvetica Neue"/>
            </a:endParaRPr>
          </a:p>
          <a:p>
            <a:pPr lvl="0">
              <a:lnSpc>
                <a:spcPct val="110000"/>
              </a:lnSpc>
              <a:spcBef>
                <a:spcPts val="800"/>
              </a:spcBef>
              <a:spcAft>
                <a:spcPts val="200"/>
              </a:spcAft>
              <a:buClr>
                <a:schemeClr val="dk1"/>
              </a:buClr>
              <a:buSzPct val="100000"/>
            </a:pPr>
            <a:r>
              <a:rPr lang="en" sz="1200" dirty="0" smtClean="0">
                <a:solidFill>
                  <a:schemeClr val="dk1"/>
                </a:solidFill>
                <a:ea typeface="Helvetica Neue"/>
                <a:sym typeface="Helvetica Neue"/>
              </a:rPr>
              <a:t>The </a:t>
            </a:r>
            <a:r>
              <a:rPr lang="en" sz="1200" dirty="0">
                <a:solidFill>
                  <a:schemeClr val="dk1"/>
                </a:solidFill>
                <a:ea typeface="Helvetica Neue"/>
                <a:sym typeface="Helvetica Neue"/>
              </a:rPr>
              <a:t>extension of the time for filing a Request for Reconsideration from 15 to 30 days.</a:t>
            </a:r>
          </a:p>
        </p:txBody>
      </p:sp>
      <p:sp>
        <p:nvSpPr>
          <p:cNvPr id="20" name="TextBox 19"/>
          <p:cNvSpPr txBox="1"/>
          <p:nvPr/>
        </p:nvSpPr>
        <p:spPr>
          <a:xfrm>
            <a:off x="199651" y="5113538"/>
            <a:ext cx="1786230" cy="161582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100" dirty="0" smtClean="0"/>
              <a:t>Lawyers’ Comment:  “Standing” refers to who may bring a claim; consider changing this heading to “Scope” or “Coverage”.  Standing should not be confused with scope of claims that may be heard.</a:t>
            </a:r>
            <a:endParaRPr lang="en-US" sz="1100" dirty="0"/>
          </a:p>
        </p:txBody>
      </p:sp>
      <p:sp>
        <p:nvSpPr>
          <p:cNvPr id="21" name="TextBox 20"/>
          <p:cNvSpPr txBox="1"/>
          <p:nvPr/>
        </p:nvSpPr>
        <p:spPr>
          <a:xfrm>
            <a:off x="2132628" y="4939270"/>
            <a:ext cx="1786230" cy="110799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100" dirty="0" smtClean="0"/>
              <a:t>Lawyers’ Comment:  What dismissal process?  Not sure what this refers to.  If it refers to the Board dismissing claims, revise to clarify.</a:t>
            </a:r>
            <a:endParaRPr lang="en-US" sz="1100" dirty="0"/>
          </a:p>
        </p:txBody>
      </p:sp>
    </p:spTree>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hape 101"/>
          <p:cNvSpPr/>
          <p:nvPr/>
        </p:nvSpPr>
        <p:spPr>
          <a:xfrm>
            <a:off x="4662773" y="3024056"/>
            <a:ext cx="4206027" cy="3072440"/>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654257" y="3037150"/>
            <a:ext cx="4197960" cy="3059345"/>
          </a:xfrm>
          <a:prstGeom prst="rect">
            <a:avLst/>
          </a:prstGeom>
        </p:spPr>
      </p:pic>
      <p:sp>
        <p:nvSpPr>
          <p:cNvPr id="11" name="Shape 101"/>
          <p:cNvSpPr/>
          <p:nvPr/>
        </p:nvSpPr>
        <p:spPr>
          <a:xfrm>
            <a:off x="314995" y="3024056"/>
            <a:ext cx="4206027" cy="3072440"/>
          </a:xfrm>
          <a:custGeom>
            <a:avLst/>
            <a:gdLst/>
            <a:ahLst/>
            <a:cxnLst/>
            <a:rect l="0" t="0" r="0" b="0"/>
            <a:pathLst>
              <a:path w="4284345" h="2520315" extrusionOk="0">
                <a:moveTo>
                  <a:pt x="4284002" y="2519997"/>
                </a:moveTo>
                <a:lnTo>
                  <a:pt x="0" y="2519997"/>
                </a:lnTo>
                <a:lnTo>
                  <a:pt x="0" y="0"/>
                </a:lnTo>
                <a:lnTo>
                  <a:pt x="4284002" y="0"/>
                </a:lnTo>
                <a:lnTo>
                  <a:pt x="4284002" y="2519997"/>
                </a:lnTo>
                <a:close/>
              </a:path>
            </a:pathLst>
          </a:custGeom>
          <a:solidFill>
            <a:srgbClr val="DAE6F5"/>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pic>
        <p:nvPicPr>
          <p:cNvPr id="3" name="Picture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14995" y="3037151"/>
            <a:ext cx="4206027" cy="3065224"/>
          </a:xfrm>
          <a:prstGeom prst="rect">
            <a:avLst/>
          </a:prstGeom>
        </p:spPr>
      </p:pic>
      <p:sp>
        <p:nvSpPr>
          <p:cNvPr id="2" name="Shape 202"/>
          <p:cNvSpPr txBox="1"/>
          <p:nvPr/>
        </p:nvSpPr>
        <p:spPr>
          <a:xfrm>
            <a:off x="228600" y="1610953"/>
            <a:ext cx="8689396" cy="1000989"/>
          </a:xfrm>
          <a:prstGeom prst="rect">
            <a:avLst/>
          </a:prstGeom>
          <a:noFill/>
          <a:ln>
            <a:noFill/>
          </a:ln>
        </p:spPr>
        <p:txBody>
          <a:bodyPr lIns="91425" tIns="91425" rIns="91425" bIns="91425" anchor="t" anchorCtr="0">
            <a:noAutofit/>
          </a:bodyPr>
          <a:lstStyle/>
          <a:p>
            <a:pPr lvl="0"/>
            <a:r>
              <a:rPr lang="en-US" dirty="0"/>
              <a:t>The Community Mechanism in which SOs/ACs participate to exercise their community powers would be the Sole Member of ICANN. Decisions of the SOs/ACs in the Community Mechanism would directly determine exercise of the rights of the Community Mechanism as Sole Member (CMSM). ICANN Bylaws would establish CMSM as the Sole Member of ICANN with legal personhood and describe </a:t>
            </a:r>
            <a:r>
              <a:rPr lang="en-US" dirty="0" smtClean="0"/>
              <a:t>the composition </a:t>
            </a:r>
            <a:r>
              <a:rPr lang="en-US" dirty="0"/>
              <a:t>and powers of the CMSM.</a:t>
            </a:r>
            <a:endParaRPr lang="en" dirty="0"/>
          </a:p>
        </p:txBody>
      </p:sp>
      <p:sp>
        <p:nvSpPr>
          <p:cNvPr id="5" name="Shape 189"/>
          <p:cNvSpPr txBox="1">
            <a:spLocks/>
          </p:cNvSpPr>
          <p:nvPr/>
        </p:nvSpPr>
        <p:spPr>
          <a:xfrm>
            <a:off x="275300" y="228600"/>
            <a:ext cx="8593500" cy="330300"/>
          </a:xfrm>
          <a:prstGeom prst="rect">
            <a:avLst/>
          </a:prstGeom>
          <a:noFill/>
          <a:ln>
            <a:noFill/>
          </a:ln>
        </p:spPr>
        <p:txBody>
          <a:bodyPr lIns="0" tIns="0" rIns="0" bIns="0" anchor="t" anchorCtr="0">
            <a:noAutofit/>
          </a:bodyPr>
          <a:lstStyle>
            <a:defPPr marR="0" algn="l" rtl="0">
              <a:lnSpc>
                <a:spcPct val="100000"/>
              </a:lnSpc>
              <a:spcBef>
                <a:spcPts val="0"/>
              </a:spcBef>
              <a:spcAft>
                <a:spcPts val="0"/>
              </a:spcAft>
            </a:defPPr>
            <a:lvl1pPr marR="0" algn="ctr" rtl="0">
              <a:lnSpc>
                <a:spcPct val="100000"/>
              </a:lnSpc>
              <a:spcBef>
                <a:spcPts val="0"/>
              </a:spcBef>
              <a:spcAft>
                <a:spcPts val="0"/>
              </a:spcAft>
              <a:buClr>
                <a:schemeClr val="dk1"/>
              </a:buClr>
              <a:buSzPct val="100000"/>
              <a:buNone/>
              <a:defRPr sz="4800" b="1" i="0" u="none" strike="noStrike" cap="none" baseline="0">
                <a:solidFill>
                  <a:schemeClr val="dk1"/>
                </a:solidFill>
                <a:latin typeface="Arial"/>
                <a:ea typeface="Arial"/>
                <a:cs typeface="Arial"/>
                <a:sym typeface="Arial"/>
              </a:defRPr>
            </a:lvl1pPr>
            <a:lvl2pPr marR="0" algn="ctr" rtl="0">
              <a:lnSpc>
                <a:spcPct val="100000"/>
              </a:lnSpc>
              <a:spcBef>
                <a:spcPts val="0"/>
              </a:spcBef>
              <a:spcAft>
                <a:spcPts val="0"/>
              </a:spcAft>
              <a:buClr>
                <a:schemeClr val="dk1"/>
              </a:buClr>
              <a:buSzPct val="100000"/>
              <a:buNone/>
              <a:defRPr sz="4800" b="1" i="0" u="none" strike="noStrike" cap="none" baseline="0">
                <a:solidFill>
                  <a:schemeClr val="dk1"/>
                </a:solidFill>
                <a:latin typeface="Arial"/>
                <a:ea typeface="Arial"/>
                <a:cs typeface="Arial"/>
                <a:sym typeface="Arial"/>
              </a:defRPr>
            </a:lvl2pPr>
            <a:lvl3pPr algn="ctr">
              <a:spcBef>
                <a:spcPts val="0"/>
              </a:spcBef>
              <a:buClr>
                <a:schemeClr val="dk1"/>
              </a:buClr>
              <a:buSzPct val="100000"/>
              <a:buNone/>
              <a:defRPr sz="4800" b="1">
                <a:solidFill>
                  <a:schemeClr val="dk1"/>
                </a:solidFill>
              </a:defRPr>
            </a:lvl3pPr>
            <a:lvl4pPr algn="ctr">
              <a:spcBef>
                <a:spcPts val="0"/>
              </a:spcBef>
              <a:buClr>
                <a:schemeClr val="dk1"/>
              </a:buClr>
              <a:buSzPct val="100000"/>
              <a:buNone/>
              <a:defRPr sz="4800" b="1">
                <a:solidFill>
                  <a:schemeClr val="dk1"/>
                </a:solidFill>
              </a:defRPr>
            </a:lvl4pPr>
            <a:lvl5pPr algn="ctr">
              <a:spcBef>
                <a:spcPts val="0"/>
              </a:spcBef>
              <a:buClr>
                <a:schemeClr val="dk1"/>
              </a:buClr>
              <a:buSzPct val="100000"/>
              <a:buNone/>
              <a:defRPr sz="4800" b="1">
                <a:solidFill>
                  <a:schemeClr val="dk1"/>
                </a:solidFill>
              </a:defRPr>
            </a:lvl5pPr>
            <a:lvl6pPr algn="ctr">
              <a:spcBef>
                <a:spcPts val="0"/>
              </a:spcBef>
              <a:buClr>
                <a:schemeClr val="dk1"/>
              </a:buClr>
              <a:buSzPct val="100000"/>
              <a:buNone/>
              <a:defRPr sz="4800" b="1">
                <a:solidFill>
                  <a:schemeClr val="dk1"/>
                </a:solidFill>
              </a:defRPr>
            </a:lvl6pPr>
            <a:lvl7pPr algn="ctr">
              <a:spcBef>
                <a:spcPts val="0"/>
              </a:spcBef>
              <a:buClr>
                <a:schemeClr val="dk1"/>
              </a:buClr>
              <a:buSzPct val="100000"/>
              <a:buNone/>
              <a:defRPr sz="4800" b="1">
                <a:solidFill>
                  <a:schemeClr val="dk1"/>
                </a:solidFill>
              </a:defRPr>
            </a:lvl7pPr>
            <a:lvl8pPr algn="ctr">
              <a:spcBef>
                <a:spcPts val="0"/>
              </a:spcBef>
              <a:buClr>
                <a:schemeClr val="dk1"/>
              </a:buClr>
              <a:buSzPct val="100000"/>
              <a:buNone/>
              <a:defRPr sz="4800" b="1">
                <a:solidFill>
                  <a:schemeClr val="dk1"/>
                </a:solidFill>
              </a:defRPr>
            </a:lvl8pPr>
            <a:lvl9pPr algn="ctr">
              <a:spcBef>
                <a:spcPts val="0"/>
              </a:spcBef>
              <a:buClr>
                <a:schemeClr val="dk1"/>
              </a:buClr>
              <a:buSzPct val="100000"/>
              <a:buNone/>
              <a:defRPr sz="4800" b="1">
                <a:solidFill>
                  <a:schemeClr val="dk1"/>
                </a:solidFill>
              </a:defRPr>
            </a:lvl9pPr>
          </a:lstStyle>
          <a:p>
            <a:pPr marL="12700" algn="l">
              <a:buSzPct val="25000"/>
            </a:pPr>
            <a:r>
              <a:rPr lang="en" sz="2400" b="0" dirty="0" smtClean="0">
                <a:solidFill>
                  <a:srgbClr val="1C75BB"/>
                </a:solidFill>
                <a:ea typeface="Helvetica Neue"/>
                <a:sym typeface="Helvetica Neue"/>
              </a:rPr>
              <a:t>Community Mechanism as Sole Member Model</a:t>
            </a:r>
            <a:endParaRPr lang="en" sz="2400" b="0" dirty="0">
              <a:solidFill>
                <a:srgbClr val="1C75BB"/>
              </a:solidFill>
              <a:ea typeface="Helvetica Neue"/>
              <a:sym typeface="Helvetica Neue"/>
            </a:endParaRPr>
          </a:p>
        </p:txBody>
      </p:sp>
      <p:sp>
        <p:nvSpPr>
          <p:cNvPr id="6" name="Shape 190"/>
          <p:cNvSpPr/>
          <p:nvPr/>
        </p:nvSpPr>
        <p:spPr>
          <a:xfrm>
            <a:off x="216001" y="653402"/>
            <a:ext cx="8712199" cy="72389"/>
          </a:xfrm>
          <a:custGeom>
            <a:avLst/>
            <a:gdLst/>
            <a:ahLst/>
            <a:cxnLst/>
            <a:rect l="0" t="0" r="0" b="0"/>
            <a:pathLst>
              <a:path w="8712200" h="72390" extrusionOk="0">
                <a:moveTo>
                  <a:pt x="8711996" y="71996"/>
                </a:moveTo>
                <a:lnTo>
                  <a:pt x="0" y="71996"/>
                </a:lnTo>
                <a:lnTo>
                  <a:pt x="0" y="0"/>
                </a:lnTo>
                <a:lnTo>
                  <a:pt x="8711996" y="0"/>
                </a:lnTo>
                <a:lnTo>
                  <a:pt x="8711996" y="71996"/>
                </a:lnTo>
                <a:close/>
              </a:path>
            </a:pathLst>
          </a:custGeom>
          <a:solidFill>
            <a:srgbClr val="064263"/>
          </a:solidFill>
          <a:ln>
            <a:noFill/>
          </a:ln>
        </p:spPr>
        <p:txBody>
          <a:bodyPr lIns="0" tIns="0" rIns="0" bIns="0" anchor="t" anchorCtr="0">
            <a:noAutofit/>
          </a:bodyPr>
          <a:lstStyle/>
          <a:p>
            <a:pPr marL="0" marR="0" lvl="0" indent="0" algn="l" rtl="0">
              <a:spcBef>
                <a:spcPts val="0"/>
              </a:spcBef>
              <a:buNone/>
            </a:pPr>
            <a:endParaRPr lang="en" sz="1800" b="0" i="0" u="none" strike="noStrike" cap="none" baseline="0">
              <a:solidFill>
                <a:schemeClr val="dk1"/>
              </a:solidFill>
              <a:ea typeface="Calibri"/>
              <a:sym typeface="Calibri"/>
            </a:endParaRPr>
          </a:p>
        </p:txBody>
      </p:sp>
      <p:sp>
        <p:nvSpPr>
          <p:cNvPr id="7" name="Shape 193"/>
          <p:cNvSpPr txBox="1">
            <a:spLocks noGrp="1"/>
          </p:cNvSpPr>
          <p:nvPr>
            <p:ph type="ftr" idx="11"/>
          </p:nvPr>
        </p:nvSpPr>
        <p:spPr>
          <a:xfrm>
            <a:off x="275252" y="6415298"/>
            <a:ext cx="5068499" cy="139799"/>
          </a:xfrm>
          <a:prstGeom prst="rect">
            <a:avLst/>
          </a:prstGeom>
          <a:noFill/>
          <a:ln>
            <a:noFill/>
          </a:ln>
        </p:spPr>
        <p:txBody>
          <a:bodyPr lIns="0" tIns="0" rIns="0" bIns="0" anchor="t" anchorCtr="0">
            <a:noAutofit/>
          </a:bodyPr>
          <a:lstStyle/>
          <a:p>
            <a:pPr marL="12700" marR="0" lvl="0" indent="0" algn="l" rtl="0">
              <a:lnSpc>
                <a:spcPct val="100000"/>
              </a:lnSpc>
              <a:spcBef>
                <a:spcPts val="0"/>
              </a:spcBef>
              <a:buSzPct val="25000"/>
              <a:buNone/>
            </a:pPr>
            <a:r>
              <a:rPr lang="en" sz="900" b="0" i="0" u="none" strike="noStrike" cap="none" baseline="0" dirty="0">
                <a:solidFill>
                  <a:srgbClr val="064263"/>
                </a:solidFill>
                <a:ea typeface="Helvetica Neue"/>
                <a:sym typeface="Helvetica Neue"/>
              </a:rPr>
              <a:t>Cross Community Working Group (CCWG) Accountability Initial Draft Proposal for Public Comment</a:t>
            </a:r>
          </a:p>
        </p:txBody>
      </p:sp>
      <p:sp>
        <p:nvSpPr>
          <p:cNvPr id="8" name="Shape 194"/>
          <p:cNvSpPr txBox="1">
            <a:spLocks noGrp="1"/>
          </p:cNvSpPr>
          <p:nvPr>
            <p:ph type="sldNum" idx="12"/>
          </p:nvPr>
        </p:nvSpPr>
        <p:spPr>
          <a:xfrm>
            <a:off x="8739496" y="6415298"/>
            <a:ext cx="178500" cy="139799"/>
          </a:xfrm>
          <a:prstGeom prst="rect">
            <a:avLst/>
          </a:prstGeom>
          <a:noFill/>
          <a:ln>
            <a:noFill/>
          </a:ln>
        </p:spPr>
        <p:txBody>
          <a:bodyPr lIns="0" tIns="0" rIns="0" bIns="0" anchor="t" anchorCtr="0">
            <a:noAutofit/>
          </a:bodyPr>
          <a:lstStyle/>
          <a:p>
            <a:pPr marL="25400" marR="0" lvl="0" indent="0" algn="l" rtl="0">
              <a:lnSpc>
                <a:spcPct val="100000"/>
              </a:lnSpc>
              <a:spcBef>
                <a:spcPts val="0"/>
              </a:spcBef>
              <a:buSzPct val="25000"/>
              <a:buNone/>
            </a:pPr>
            <a:fld id="{00000000-1234-1234-1234-123412341234}" type="slidenum">
              <a:rPr lang="en" sz="900" b="0" i="0" u="none" strike="noStrike" cap="none" baseline="0">
                <a:solidFill>
                  <a:schemeClr val="lt1"/>
                </a:solidFill>
                <a:latin typeface="Arial"/>
                <a:ea typeface="Helvetica Neue"/>
                <a:cs typeface="Arial"/>
                <a:sym typeface="Helvetica Neue"/>
              </a:rPr>
              <a:pPr marL="25400" marR="0" lvl="0" indent="0" algn="l" rtl="0">
                <a:lnSpc>
                  <a:spcPct val="100000"/>
                </a:lnSpc>
                <a:spcBef>
                  <a:spcPts val="0"/>
                </a:spcBef>
                <a:buSzPct val="25000"/>
                <a:buNone/>
              </a:pPr>
              <a:t>9</a:t>
            </a:fld>
            <a:endParaRPr lang="en" sz="900" b="0" i="0" u="none" strike="noStrike" cap="none" baseline="0">
              <a:solidFill>
                <a:schemeClr val="lt1"/>
              </a:solidFill>
              <a:latin typeface="Arial"/>
              <a:ea typeface="Helvetica Neue"/>
              <a:cs typeface="Arial"/>
              <a:sym typeface="Helvetica Neue"/>
            </a:endParaRPr>
          </a:p>
        </p:txBody>
      </p:sp>
      <p:sp>
        <p:nvSpPr>
          <p:cNvPr id="9" name="Tekstvak 24"/>
          <p:cNvSpPr txBox="1"/>
          <p:nvPr/>
        </p:nvSpPr>
        <p:spPr>
          <a:xfrm>
            <a:off x="228600" y="835192"/>
            <a:ext cx="8689396" cy="738664"/>
          </a:xfrm>
          <a:prstGeom prst="rect">
            <a:avLst/>
          </a:prstGeom>
          <a:noFill/>
        </p:spPr>
        <p:txBody>
          <a:bodyPr wrap="square" rtlCol="0">
            <a:spAutoFit/>
          </a:bodyPr>
          <a:lstStyle/>
          <a:p>
            <a:r>
              <a:rPr lang="en-US" dirty="0" smtClean="0">
                <a:solidFill>
                  <a:srgbClr val="4F81BD"/>
                </a:solidFill>
              </a:rPr>
              <a:t>Numerous legal structures, or mechanisms, have been explored for organizing the community to have enforceable powers, which generally requires “legal personhood” in California (and other jurisdictions)</a:t>
            </a:r>
            <a:r>
              <a:rPr lang="en" dirty="0" smtClean="0">
                <a:solidFill>
                  <a:srgbClr val="4F81BD"/>
                </a:solidFill>
              </a:rPr>
              <a:t>.</a:t>
            </a:r>
            <a:r>
              <a:rPr lang="en-US" dirty="0" smtClean="0">
                <a:solidFill>
                  <a:srgbClr val="4F81BD"/>
                </a:solidFill>
              </a:rPr>
              <a:t> The </a:t>
            </a:r>
            <a:r>
              <a:rPr lang="en" dirty="0">
                <a:solidFill>
                  <a:srgbClr val="4F81BD"/>
                </a:solidFill>
              </a:rPr>
              <a:t>CCWG-Accountability </a:t>
            </a:r>
            <a:r>
              <a:rPr lang="en-US" b="1" dirty="0" smtClean="0">
                <a:solidFill>
                  <a:srgbClr val="4F81BD"/>
                </a:solidFill>
              </a:rPr>
              <a:t>is recommending the Sole Member Model</a:t>
            </a:r>
            <a:r>
              <a:rPr lang="en-US" dirty="0" smtClean="0">
                <a:solidFill>
                  <a:srgbClr val="4F81BD"/>
                </a:solidFill>
              </a:rPr>
              <a:t>.</a:t>
            </a:r>
            <a:endParaRPr lang="en" dirty="0">
              <a:solidFill>
                <a:srgbClr val="4F81BD"/>
              </a:solidFill>
            </a:endParaRPr>
          </a:p>
        </p:txBody>
      </p:sp>
      <p:sp>
        <p:nvSpPr>
          <p:cNvPr id="16" name="object 2"/>
          <p:cNvSpPr txBox="1"/>
          <p:nvPr/>
        </p:nvSpPr>
        <p:spPr>
          <a:xfrm>
            <a:off x="2373544" y="4030912"/>
            <a:ext cx="863600" cy="184666"/>
          </a:xfrm>
          <a:prstGeom prst="rect">
            <a:avLst/>
          </a:prstGeom>
        </p:spPr>
        <p:txBody>
          <a:bodyPr vert="horz" wrap="square" lIns="0" tIns="0" rIns="0" bIns="0" rtlCol="0">
            <a:spAutoFit/>
          </a:bodyPr>
          <a:lstStyle/>
          <a:p>
            <a:pPr marL="12700" algn="ctr">
              <a:lnSpc>
                <a:spcPct val="100000"/>
              </a:lnSpc>
            </a:pPr>
            <a:r>
              <a:rPr sz="1200" b="1" spc="-5" dirty="0">
                <a:solidFill>
                  <a:srgbClr val="00AEEF"/>
                </a:solidFill>
                <a:latin typeface="Arial"/>
                <a:cs typeface="Arial"/>
              </a:rPr>
              <a:t>BOARD</a:t>
            </a:r>
            <a:endParaRPr sz="1200" dirty="0">
              <a:latin typeface="Arial"/>
              <a:cs typeface="Arial"/>
            </a:endParaRPr>
          </a:p>
        </p:txBody>
      </p:sp>
      <p:sp>
        <p:nvSpPr>
          <p:cNvPr id="17" name="object 3"/>
          <p:cNvSpPr txBox="1"/>
          <p:nvPr/>
        </p:nvSpPr>
        <p:spPr>
          <a:xfrm>
            <a:off x="2237003" y="5718085"/>
            <a:ext cx="1162685" cy="276999"/>
          </a:xfrm>
          <a:prstGeom prst="rect">
            <a:avLst/>
          </a:prstGeom>
        </p:spPr>
        <p:txBody>
          <a:bodyPr vert="horz" wrap="square" lIns="0" tIns="0" rIns="0" bIns="0" rtlCol="0">
            <a:spAutoFit/>
          </a:bodyPr>
          <a:lstStyle/>
          <a:p>
            <a:pPr marL="12700" algn="ctr">
              <a:lnSpc>
                <a:spcPct val="100000"/>
              </a:lnSpc>
            </a:pPr>
            <a:r>
              <a:rPr sz="1800" b="1" spc="15" dirty="0">
                <a:solidFill>
                  <a:srgbClr val="00AEEF"/>
                </a:solidFill>
                <a:latin typeface="Arial"/>
                <a:cs typeface="Arial"/>
              </a:rPr>
              <a:t>ICANN</a:t>
            </a:r>
            <a:endParaRPr sz="1800" dirty="0">
              <a:latin typeface="Arial"/>
              <a:cs typeface="Arial"/>
            </a:endParaRPr>
          </a:p>
        </p:txBody>
      </p:sp>
      <p:sp>
        <p:nvSpPr>
          <p:cNvPr id="19" name="object 5"/>
          <p:cNvSpPr txBox="1"/>
          <p:nvPr/>
        </p:nvSpPr>
        <p:spPr>
          <a:xfrm>
            <a:off x="409948" y="4406993"/>
            <a:ext cx="966469" cy="909319"/>
          </a:xfrm>
          <a:prstGeom prst="rect">
            <a:avLst/>
          </a:prstGeom>
        </p:spPr>
        <p:txBody>
          <a:bodyPr vert="horz" wrap="square" lIns="0" tIns="0" rIns="0" bIns="0" rtlCol="0">
            <a:spAutoFit/>
          </a:bodyPr>
          <a:lstStyle/>
          <a:p>
            <a:pPr marL="12700" marR="5080">
              <a:lnSpc>
                <a:spcPct val="100000"/>
              </a:lnSpc>
            </a:pPr>
            <a:r>
              <a:rPr sz="1200" dirty="0">
                <a:solidFill>
                  <a:srgbClr val="231F20"/>
                </a:solidFill>
                <a:latin typeface="Arial"/>
                <a:cs typeface="Arial"/>
              </a:rPr>
              <a:t>Supporting Organizations</a:t>
            </a:r>
            <a:endParaRPr sz="1200" dirty="0">
              <a:latin typeface="Arial"/>
              <a:cs typeface="Arial"/>
            </a:endParaRPr>
          </a:p>
          <a:p>
            <a:pPr marL="12700" marR="361315">
              <a:lnSpc>
                <a:spcPct val="100000"/>
              </a:lnSpc>
            </a:pPr>
            <a:r>
              <a:rPr sz="1200" dirty="0">
                <a:solidFill>
                  <a:srgbClr val="231F20"/>
                </a:solidFill>
                <a:latin typeface="Arial"/>
                <a:cs typeface="Arial"/>
              </a:rPr>
              <a:t>&amp; Advisory</a:t>
            </a:r>
            <a:endParaRPr sz="1200" dirty="0">
              <a:latin typeface="Arial"/>
              <a:cs typeface="Arial"/>
            </a:endParaRPr>
          </a:p>
          <a:p>
            <a:pPr marL="12700">
              <a:lnSpc>
                <a:spcPct val="100000"/>
              </a:lnSpc>
            </a:pPr>
            <a:r>
              <a:rPr sz="1200" spc="-5" dirty="0">
                <a:solidFill>
                  <a:srgbClr val="231F20"/>
                </a:solidFill>
                <a:latin typeface="Arial"/>
                <a:cs typeface="Arial"/>
              </a:rPr>
              <a:t>Committees</a:t>
            </a:r>
            <a:endParaRPr sz="1200" dirty="0">
              <a:latin typeface="Arial"/>
              <a:cs typeface="Arial"/>
            </a:endParaRPr>
          </a:p>
        </p:txBody>
      </p:sp>
      <p:sp>
        <p:nvSpPr>
          <p:cNvPr id="20" name="object 6"/>
          <p:cNvSpPr txBox="1">
            <a:spLocks/>
          </p:cNvSpPr>
          <p:nvPr/>
        </p:nvSpPr>
        <p:spPr>
          <a:xfrm>
            <a:off x="584892" y="3181240"/>
            <a:ext cx="3005150" cy="215444"/>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r>
              <a:rPr lang="en-US" b="1" spc="-5" dirty="0" smtClean="0"/>
              <a:t>CURRENT</a:t>
            </a:r>
            <a:endParaRPr lang="en-US" b="1" spc="-5" dirty="0"/>
          </a:p>
        </p:txBody>
      </p:sp>
      <p:sp>
        <p:nvSpPr>
          <p:cNvPr id="21" name="object 4"/>
          <p:cNvSpPr txBox="1"/>
          <p:nvPr/>
        </p:nvSpPr>
        <p:spPr>
          <a:xfrm>
            <a:off x="1459954" y="5243009"/>
            <a:ext cx="2488565" cy="184666"/>
          </a:xfrm>
          <a:prstGeom prst="rect">
            <a:avLst/>
          </a:prstGeom>
        </p:spPr>
        <p:txBody>
          <a:bodyPr vert="horz" wrap="square" lIns="0" tIns="0" rIns="0" bIns="0" rtlCol="0">
            <a:spAutoFit/>
          </a:bodyPr>
          <a:lstStyle/>
          <a:p>
            <a:pPr marL="212090" algn="ctr">
              <a:lnSpc>
                <a:spcPct val="100000"/>
              </a:lnSpc>
              <a:tabLst>
                <a:tab pos="1098550" algn="l"/>
              </a:tabLst>
            </a:pPr>
            <a:r>
              <a:rPr sz="1200" b="1" spc="-5" dirty="0" smtClean="0">
                <a:solidFill>
                  <a:srgbClr val="00AEEF"/>
                </a:solidFill>
                <a:latin typeface="Arial"/>
                <a:cs typeface="Arial"/>
              </a:rPr>
              <a:t>T</a:t>
            </a:r>
            <a:r>
              <a:rPr sz="1200" b="1" spc="215" dirty="0" smtClean="0">
                <a:solidFill>
                  <a:srgbClr val="00AEEF"/>
                </a:solidFill>
                <a:latin typeface="Arial"/>
                <a:cs typeface="Arial"/>
              </a:rPr>
              <a:t> </a:t>
            </a:r>
            <a:r>
              <a:rPr sz="1200" b="1" dirty="0">
                <a:solidFill>
                  <a:srgbClr val="00AEEF"/>
                </a:solidFill>
                <a:latin typeface="Arial"/>
                <a:cs typeface="Arial"/>
              </a:rPr>
              <a:t>H</a:t>
            </a:r>
            <a:r>
              <a:rPr sz="1200" b="1" spc="215" dirty="0">
                <a:solidFill>
                  <a:srgbClr val="00AEEF"/>
                </a:solidFill>
                <a:latin typeface="Arial"/>
                <a:cs typeface="Arial"/>
              </a:rPr>
              <a:t> </a:t>
            </a:r>
            <a:r>
              <a:rPr sz="1200" b="1" dirty="0" smtClean="0">
                <a:solidFill>
                  <a:srgbClr val="00AEEF"/>
                </a:solidFill>
                <a:latin typeface="Arial"/>
                <a:cs typeface="Arial"/>
              </a:rPr>
              <a:t>E</a:t>
            </a:r>
            <a:r>
              <a:rPr lang="en-US" sz="1200" b="1" dirty="0" smtClean="0">
                <a:solidFill>
                  <a:srgbClr val="00AEEF"/>
                </a:solidFill>
                <a:latin typeface="Arial"/>
                <a:cs typeface="Arial"/>
              </a:rPr>
              <a:t>   </a:t>
            </a:r>
            <a:r>
              <a:rPr sz="1200" b="1" dirty="0" smtClean="0">
                <a:solidFill>
                  <a:srgbClr val="00AEEF"/>
                </a:solidFill>
                <a:latin typeface="Arial"/>
                <a:cs typeface="Arial"/>
              </a:rPr>
              <a:t>C</a:t>
            </a:r>
            <a:r>
              <a:rPr sz="1200" b="1" spc="215" dirty="0" smtClean="0">
                <a:solidFill>
                  <a:srgbClr val="00AEEF"/>
                </a:solidFill>
                <a:latin typeface="Arial"/>
                <a:cs typeface="Arial"/>
              </a:rPr>
              <a:t> </a:t>
            </a:r>
            <a:r>
              <a:rPr sz="1200" b="1" spc="-5" dirty="0">
                <a:solidFill>
                  <a:srgbClr val="00AEEF"/>
                </a:solidFill>
                <a:latin typeface="Arial"/>
                <a:cs typeface="Arial"/>
              </a:rPr>
              <a:t>O</a:t>
            </a:r>
            <a:r>
              <a:rPr sz="1200" b="1" spc="220" dirty="0">
                <a:solidFill>
                  <a:srgbClr val="00AEEF"/>
                </a:solidFill>
                <a:latin typeface="Arial"/>
                <a:cs typeface="Arial"/>
              </a:rPr>
              <a:t> </a:t>
            </a:r>
            <a:r>
              <a:rPr sz="1200" b="1" dirty="0">
                <a:solidFill>
                  <a:srgbClr val="00AEEF"/>
                </a:solidFill>
                <a:latin typeface="Arial"/>
                <a:cs typeface="Arial"/>
              </a:rPr>
              <a:t>M</a:t>
            </a:r>
            <a:r>
              <a:rPr sz="1200" b="1" spc="215" dirty="0">
                <a:solidFill>
                  <a:srgbClr val="00AEEF"/>
                </a:solidFill>
                <a:latin typeface="Arial"/>
                <a:cs typeface="Arial"/>
              </a:rPr>
              <a:t> </a:t>
            </a:r>
            <a:r>
              <a:rPr sz="1200" b="1" dirty="0">
                <a:solidFill>
                  <a:srgbClr val="00AEEF"/>
                </a:solidFill>
                <a:latin typeface="Arial"/>
                <a:cs typeface="Arial"/>
              </a:rPr>
              <a:t>M</a:t>
            </a:r>
            <a:r>
              <a:rPr sz="1200" b="1" spc="215" dirty="0">
                <a:solidFill>
                  <a:srgbClr val="00AEEF"/>
                </a:solidFill>
                <a:latin typeface="Arial"/>
                <a:cs typeface="Arial"/>
              </a:rPr>
              <a:t> </a:t>
            </a:r>
            <a:r>
              <a:rPr sz="1200" b="1" dirty="0">
                <a:solidFill>
                  <a:srgbClr val="00AEEF"/>
                </a:solidFill>
                <a:latin typeface="Arial"/>
                <a:cs typeface="Arial"/>
              </a:rPr>
              <a:t>U</a:t>
            </a:r>
            <a:r>
              <a:rPr sz="1200" b="1" spc="215" dirty="0">
                <a:solidFill>
                  <a:srgbClr val="00AEEF"/>
                </a:solidFill>
                <a:latin typeface="Arial"/>
                <a:cs typeface="Arial"/>
              </a:rPr>
              <a:t> </a:t>
            </a:r>
            <a:r>
              <a:rPr sz="1200" b="1" dirty="0">
                <a:solidFill>
                  <a:srgbClr val="00AEEF"/>
                </a:solidFill>
                <a:latin typeface="Arial"/>
                <a:cs typeface="Arial"/>
              </a:rPr>
              <a:t>N</a:t>
            </a:r>
            <a:r>
              <a:rPr sz="1200" b="1" spc="215" dirty="0">
                <a:solidFill>
                  <a:srgbClr val="00AEEF"/>
                </a:solidFill>
                <a:latin typeface="Arial"/>
                <a:cs typeface="Arial"/>
              </a:rPr>
              <a:t> </a:t>
            </a:r>
            <a:r>
              <a:rPr sz="1200" b="1" spc="-5" dirty="0">
                <a:solidFill>
                  <a:srgbClr val="00AEEF"/>
                </a:solidFill>
                <a:latin typeface="Arial"/>
                <a:cs typeface="Arial"/>
              </a:rPr>
              <a:t>I</a:t>
            </a:r>
            <a:r>
              <a:rPr sz="1200" b="1" spc="220" dirty="0">
                <a:solidFill>
                  <a:srgbClr val="00AEEF"/>
                </a:solidFill>
                <a:latin typeface="Arial"/>
                <a:cs typeface="Arial"/>
              </a:rPr>
              <a:t> </a:t>
            </a:r>
            <a:r>
              <a:rPr sz="1200" b="1" spc="-5" dirty="0">
                <a:solidFill>
                  <a:srgbClr val="00AEEF"/>
                </a:solidFill>
                <a:latin typeface="Arial"/>
                <a:cs typeface="Arial"/>
              </a:rPr>
              <a:t>T</a:t>
            </a:r>
            <a:r>
              <a:rPr sz="1200" b="1" spc="215" dirty="0">
                <a:solidFill>
                  <a:srgbClr val="00AEEF"/>
                </a:solidFill>
                <a:latin typeface="Arial"/>
                <a:cs typeface="Arial"/>
              </a:rPr>
              <a:t> </a:t>
            </a:r>
            <a:r>
              <a:rPr sz="1200" b="1" dirty="0">
                <a:solidFill>
                  <a:srgbClr val="00AEEF"/>
                </a:solidFill>
                <a:latin typeface="Arial"/>
                <a:cs typeface="Arial"/>
              </a:rPr>
              <a:t>Y</a:t>
            </a:r>
            <a:endParaRPr sz="1200" dirty="0">
              <a:latin typeface="Arial"/>
              <a:cs typeface="Arial"/>
            </a:endParaRPr>
          </a:p>
        </p:txBody>
      </p:sp>
      <p:sp>
        <p:nvSpPr>
          <p:cNvPr id="23" name="object 6"/>
          <p:cNvSpPr txBox="1">
            <a:spLocks/>
          </p:cNvSpPr>
          <p:nvPr/>
        </p:nvSpPr>
        <p:spPr>
          <a:xfrm>
            <a:off x="4917276" y="3181240"/>
            <a:ext cx="3005150" cy="215444"/>
          </a:xfrm>
          <a:prstGeom prst="rect">
            <a:avLst/>
          </a:prstGeom>
        </p:spPr>
        <p:txBody>
          <a:bodyPr vert="horz" wrap="square" lIns="0" tIns="0" rIns="0" bIns="0" rtlCol="0">
            <a:sp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stStyle>
          <a:p>
            <a:pPr marL="12700"/>
            <a:r>
              <a:rPr lang="en-US" b="1" spc="-5" dirty="0" smtClean="0"/>
              <a:t>PROPOSED</a:t>
            </a:r>
            <a:endParaRPr lang="en-US" b="1" spc="-5" dirty="0"/>
          </a:p>
        </p:txBody>
      </p:sp>
      <p:sp>
        <p:nvSpPr>
          <p:cNvPr id="24" name="object 2"/>
          <p:cNvSpPr txBox="1"/>
          <p:nvPr/>
        </p:nvSpPr>
        <p:spPr>
          <a:xfrm>
            <a:off x="5819475" y="4030912"/>
            <a:ext cx="863600" cy="184666"/>
          </a:xfrm>
          <a:prstGeom prst="rect">
            <a:avLst/>
          </a:prstGeom>
        </p:spPr>
        <p:txBody>
          <a:bodyPr vert="horz" wrap="square" lIns="0" tIns="0" rIns="0" bIns="0" rtlCol="0">
            <a:spAutoFit/>
          </a:bodyPr>
          <a:lstStyle/>
          <a:p>
            <a:pPr marL="12700" algn="ctr">
              <a:lnSpc>
                <a:spcPct val="100000"/>
              </a:lnSpc>
            </a:pPr>
            <a:r>
              <a:rPr sz="1200" b="1" spc="-5" dirty="0">
                <a:solidFill>
                  <a:srgbClr val="00AEEF"/>
                </a:solidFill>
                <a:latin typeface="Arial"/>
                <a:cs typeface="Arial"/>
              </a:rPr>
              <a:t>BOARD</a:t>
            </a:r>
            <a:endParaRPr sz="1200" dirty="0">
              <a:latin typeface="Arial"/>
              <a:cs typeface="Arial"/>
            </a:endParaRPr>
          </a:p>
        </p:txBody>
      </p:sp>
      <p:sp>
        <p:nvSpPr>
          <p:cNvPr id="25" name="TextBox 24"/>
          <p:cNvSpPr txBox="1"/>
          <p:nvPr/>
        </p:nvSpPr>
        <p:spPr>
          <a:xfrm>
            <a:off x="1693336" y="4977984"/>
            <a:ext cx="211665" cy="153888"/>
          </a:xfrm>
          <a:prstGeom prst="rect">
            <a:avLst/>
          </a:prstGeom>
          <a:noFill/>
        </p:spPr>
        <p:txBody>
          <a:bodyPr wrap="square" lIns="0" tIns="0" rIns="0" bIns="0" rtlCol="0">
            <a:spAutoFit/>
          </a:bodyPr>
          <a:lstStyle/>
          <a:p>
            <a:pPr algn="ctr"/>
            <a:r>
              <a:rPr lang="en-US" sz="1000" dirty="0">
                <a:solidFill>
                  <a:srgbClr val="231F20"/>
                </a:solidFill>
              </a:rPr>
              <a:t>AC</a:t>
            </a:r>
            <a:endParaRPr lang="en-US" sz="1000" dirty="0"/>
          </a:p>
        </p:txBody>
      </p:sp>
      <p:sp>
        <p:nvSpPr>
          <p:cNvPr id="26" name="TextBox 25"/>
          <p:cNvSpPr txBox="1"/>
          <p:nvPr/>
        </p:nvSpPr>
        <p:spPr>
          <a:xfrm>
            <a:off x="2032002" y="4977984"/>
            <a:ext cx="211665" cy="153888"/>
          </a:xfrm>
          <a:prstGeom prst="rect">
            <a:avLst/>
          </a:prstGeom>
          <a:noFill/>
        </p:spPr>
        <p:txBody>
          <a:bodyPr wrap="square" lIns="0" tIns="0" rIns="0" bIns="0" rtlCol="0">
            <a:spAutoFit/>
          </a:bodyPr>
          <a:lstStyle/>
          <a:p>
            <a:pPr algn="ctr"/>
            <a:r>
              <a:rPr lang="en-US" sz="1000" dirty="0" smtClean="0">
                <a:solidFill>
                  <a:srgbClr val="231F20"/>
                </a:solidFill>
              </a:rPr>
              <a:t>SO</a:t>
            </a:r>
            <a:endParaRPr lang="en-US" sz="1000" dirty="0"/>
          </a:p>
        </p:txBody>
      </p:sp>
      <p:sp>
        <p:nvSpPr>
          <p:cNvPr id="27" name="TextBox 26"/>
          <p:cNvSpPr txBox="1"/>
          <p:nvPr/>
        </p:nvSpPr>
        <p:spPr>
          <a:xfrm>
            <a:off x="2373544" y="4977984"/>
            <a:ext cx="211665" cy="153888"/>
          </a:xfrm>
          <a:prstGeom prst="rect">
            <a:avLst/>
          </a:prstGeom>
          <a:noFill/>
        </p:spPr>
        <p:txBody>
          <a:bodyPr wrap="square" lIns="0" tIns="0" rIns="0" bIns="0" rtlCol="0">
            <a:spAutoFit/>
          </a:bodyPr>
          <a:lstStyle/>
          <a:p>
            <a:pPr algn="ctr"/>
            <a:r>
              <a:rPr lang="en-US" sz="1000" dirty="0">
                <a:solidFill>
                  <a:srgbClr val="231F20"/>
                </a:solidFill>
              </a:rPr>
              <a:t>AC</a:t>
            </a:r>
            <a:endParaRPr lang="en-US" sz="1000" dirty="0"/>
          </a:p>
        </p:txBody>
      </p:sp>
      <p:sp>
        <p:nvSpPr>
          <p:cNvPr id="28" name="TextBox 27"/>
          <p:cNvSpPr txBox="1"/>
          <p:nvPr/>
        </p:nvSpPr>
        <p:spPr>
          <a:xfrm>
            <a:off x="2716444" y="4977984"/>
            <a:ext cx="211665" cy="153888"/>
          </a:xfrm>
          <a:prstGeom prst="rect">
            <a:avLst/>
          </a:prstGeom>
          <a:noFill/>
        </p:spPr>
        <p:txBody>
          <a:bodyPr wrap="square" lIns="0" tIns="0" rIns="0" bIns="0" rtlCol="0">
            <a:spAutoFit/>
          </a:bodyPr>
          <a:lstStyle/>
          <a:p>
            <a:pPr algn="ctr"/>
            <a:r>
              <a:rPr lang="en-US" sz="1000" dirty="0" smtClean="0">
                <a:solidFill>
                  <a:srgbClr val="231F20"/>
                </a:solidFill>
              </a:rPr>
              <a:t>SO</a:t>
            </a:r>
            <a:endParaRPr lang="en-US" sz="1000" dirty="0"/>
          </a:p>
        </p:txBody>
      </p:sp>
      <p:sp>
        <p:nvSpPr>
          <p:cNvPr id="29" name="TextBox 28"/>
          <p:cNvSpPr txBox="1"/>
          <p:nvPr/>
        </p:nvSpPr>
        <p:spPr>
          <a:xfrm>
            <a:off x="3059345" y="4977984"/>
            <a:ext cx="211665" cy="153888"/>
          </a:xfrm>
          <a:prstGeom prst="rect">
            <a:avLst/>
          </a:prstGeom>
          <a:noFill/>
        </p:spPr>
        <p:txBody>
          <a:bodyPr wrap="square" lIns="0" tIns="0" rIns="0" bIns="0" rtlCol="0">
            <a:spAutoFit/>
          </a:bodyPr>
          <a:lstStyle/>
          <a:p>
            <a:pPr algn="ctr"/>
            <a:r>
              <a:rPr lang="en-US" sz="1000" dirty="0">
                <a:solidFill>
                  <a:srgbClr val="231F20"/>
                </a:solidFill>
              </a:rPr>
              <a:t>AC</a:t>
            </a:r>
            <a:endParaRPr lang="en-US" sz="1000" dirty="0"/>
          </a:p>
        </p:txBody>
      </p:sp>
      <p:sp>
        <p:nvSpPr>
          <p:cNvPr id="30" name="TextBox 29"/>
          <p:cNvSpPr txBox="1"/>
          <p:nvPr/>
        </p:nvSpPr>
        <p:spPr>
          <a:xfrm>
            <a:off x="3393954" y="4977984"/>
            <a:ext cx="211665" cy="153888"/>
          </a:xfrm>
          <a:prstGeom prst="rect">
            <a:avLst/>
          </a:prstGeom>
          <a:noFill/>
        </p:spPr>
        <p:txBody>
          <a:bodyPr wrap="square" lIns="0" tIns="0" rIns="0" bIns="0" rtlCol="0">
            <a:spAutoFit/>
          </a:bodyPr>
          <a:lstStyle/>
          <a:p>
            <a:pPr algn="ctr"/>
            <a:r>
              <a:rPr lang="en-US" sz="1000" dirty="0" smtClean="0">
                <a:solidFill>
                  <a:srgbClr val="231F20"/>
                </a:solidFill>
              </a:rPr>
              <a:t>SO</a:t>
            </a:r>
            <a:endParaRPr lang="en-US" sz="1000" dirty="0"/>
          </a:p>
        </p:txBody>
      </p:sp>
      <p:sp>
        <p:nvSpPr>
          <p:cNvPr id="31" name="TextBox 30"/>
          <p:cNvSpPr txBox="1"/>
          <p:nvPr/>
        </p:nvSpPr>
        <p:spPr>
          <a:xfrm>
            <a:off x="3736854" y="4977984"/>
            <a:ext cx="211665" cy="153888"/>
          </a:xfrm>
          <a:prstGeom prst="rect">
            <a:avLst/>
          </a:prstGeom>
          <a:noFill/>
        </p:spPr>
        <p:txBody>
          <a:bodyPr wrap="square" lIns="0" tIns="0" rIns="0" bIns="0" rtlCol="0">
            <a:spAutoFit/>
          </a:bodyPr>
          <a:lstStyle/>
          <a:p>
            <a:pPr algn="ctr"/>
            <a:r>
              <a:rPr lang="en-US" sz="1000" dirty="0">
                <a:solidFill>
                  <a:srgbClr val="231F20"/>
                </a:solidFill>
              </a:rPr>
              <a:t>AC</a:t>
            </a:r>
            <a:endParaRPr lang="en-US" sz="1000" dirty="0"/>
          </a:p>
        </p:txBody>
      </p:sp>
      <p:sp>
        <p:nvSpPr>
          <p:cNvPr id="32" name="TextBox 31"/>
          <p:cNvSpPr txBox="1"/>
          <p:nvPr/>
        </p:nvSpPr>
        <p:spPr>
          <a:xfrm>
            <a:off x="5166449" y="5015380"/>
            <a:ext cx="211665" cy="153888"/>
          </a:xfrm>
          <a:prstGeom prst="rect">
            <a:avLst/>
          </a:prstGeom>
          <a:noFill/>
        </p:spPr>
        <p:txBody>
          <a:bodyPr wrap="square" lIns="0" tIns="0" rIns="0" bIns="0" rtlCol="0">
            <a:spAutoFit/>
          </a:bodyPr>
          <a:lstStyle/>
          <a:p>
            <a:pPr algn="ctr"/>
            <a:r>
              <a:rPr lang="en-US" sz="1000" dirty="0">
                <a:solidFill>
                  <a:srgbClr val="231F20"/>
                </a:solidFill>
              </a:rPr>
              <a:t>AC</a:t>
            </a:r>
            <a:endParaRPr lang="en-US" sz="1000" dirty="0"/>
          </a:p>
        </p:txBody>
      </p:sp>
      <p:sp>
        <p:nvSpPr>
          <p:cNvPr id="33" name="TextBox 32"/>
          <p:cNvSpPr txBox="1"/>
          <p:nvPr/>
        </p:nvSpPr>
        <p:spPr>
          <a:xfrm>
            <a:off x="5496649" y="5015380"/>
            <a:ext cx="211665" cy="153888"/>
          </a:xfrm>
          <a:prstGeom prst="rect">
            <a:avLst/>
          </a:prstGeom>
          <a:noFill/>
        </p:spPr>
        <p:txBody>
          <a:bodyPr wrap="square" lIns="0" tIns="0" rIns="0" bIns="0" rtlCol="0">
            <a:spAutoFit/>
          </a:bodyPr>
          <a:lstStyle/>
          <a:p>
            <a:pPr algn="ctr"/>
            <a:r>
              <a:rPr lang="en-US" sz="1000" dirty="0" smtClean="0">
                <a:solidFill>
                  <a:srgbClr val="231F20"/>
                </a:solidFill>
              </a:rPr>
              <a:t>SO</a:t>
            </a:r>
            <a:endParaRPr lang="en-US" sz="1000" dirty="0"/>
          </a:p>
        </p:txBody>
      </p:sp>
      <p:sp>
        <p:nvSpPr>
          <p:cNvPr id="34" name="TextBox 33"/>
          <p:cNvSpPr txBox="1"/>
          <p:nvPr/>
        </p:nvSpPr>
        <p:spPr>
          <a:xfrm>
            <a:off x="5833958" y="5015380"/>
            <a:ext cx="211665" cy="153888"/>
          </a:xfrm>
          <a:prstGeom prst="rect">
            <a:avLst/>
          </a:prstGeom>
          <a:noFill/>
        </p:spPr>
        <p:txBody>
          <a:bodyPr wrap="square" lIns="0" tIns="0" rIns="0" bIns="0" rtlCol="0">
            <a:spAutoFit/>
          </a:bodyPr>
          <a:lstStyle/>
          <a:p>
            <a:pPr algn="ctr"/>
            <a:r>
              <a:rPr lang="en-US" sz="1000" dirty="0">
                <a:solidFill>
                  <a:srgbClr val="231F20"/>
                </a:solidFill>
              </a:rPr>
              <a:t>AC</a:t>
            </a:r>
            <a:endParaRPr lang="en-US" sz="1000" dirty="0"/>
          </a:p>
        </p:txBody>
      </p:sp>
      <p:sp>
        <p:nvSpPr>
          <p:cNvPr id="35" name="TextBox 34"/>
          <p:cNvSpPr txBox="1"/>
          <p:nvPr/>
        </p:nvSpPr>
        <p:spPr>
          <a:xfrm>
            <a:off x="6176858" y="5015380"/>
            <a:ext cx="211665" cy="153888"/>
          </a:xfrm>
          <a:prstGeom prst="rect">
            <a:avLst/>
          </a:prstGeom>
          <a:noFill/>
        </p:spPr>
        <p:txBody>
          <a:bodyPr wrap="square" lIns="0" tIns="0" rIns="0" bIns="0" rtlCol="0">
            <a:spAutoFit/>
          </a:bodyPr>
          <a:lstStyle/>
          <a:p>
            <a:pPr algn="ctr"/>
            <a:r>
              <a:rPr lang="en-US" sz="1000" dirty="0" smtClean="0">
                <a:solidFill>
                  <a:srgbClr val="231F20"/>
                </a:solidFill>
              </a:rPr>
              <a:t>SO</a:t>
            </a:r>
            <a:endParaRPr lang="en-US" sz="1000" dirty="0"/>
          </a:p>
        </p:txBody>
      </p:sp>
      <p:sp>
        <p:nvSpPr>
          <p:cNvPr id="36" name="TextBox 35"/>
          <p:cNvSpPr txBox="1"/>
          <p:nvPr/>
        </p:nvSpPr>
        <p:spPr>
          <a:xfrm>
            <a:off x="6515526" y="5015380"/>
            <a:ext cx="211665" cy="153888"/>
          </a:xfrm>
          <a:prstGeom prst="rect">
            <a:avLst/>
          </a:prstGeom>
          <a:noFill/>
        </p:spPr>
        <p:txBody>
          <a:bodyPr wrap="square" lIns="0" tIns="0" rIns="0" bIns="0" rtlCol="0">
            <a:spAutoFit/>
          </a:bodyPr>
          <a:lstStyle/>
          <a:p>
            <a:pPr algn="ctr"/>
            <a:r>
              <a:rPr lang="en-US" sz="1000" dirty="0">
                <a:solidFill>
                  <a:srgbClr val="231F20"/>
                </a:solidFill>
              </a:rPr>
              <a:t>AC</a:t>
            </a:r>
            <a:endParaRPr lang="en-US" sz="1000" dirty="0"/>
          </a:p>
        </p:txBody>
      </p:sp>
      <p:sp>
        <p:nvSpPr>
          <p:cNvPr id="37" name="TextBox 36"/>
          <p:cNvSpPr txBox="1"/>
          <p:nvPr/>
        </p:nvSpPr>
        <p:spPr>
          <a:xfrm>
            <a:off x="6850135" y="5015380"/>
            <a:ext cx="211665" cy="153888"/>
          </a:xfrm>
          <a:prstGeom prst="rect">
            <a:avLst/>
          </a:prstGeom>
          <a:noFill/>
        </p:spPr>
        <p:txBody>
          <a:bodyPr wrap="square" lIns="0" tIns="0" rIns="0" bIns="0" rtlCol="0">
            <a:spAutoFit/>
          </a:bodyPr>
          <a:lstStyle/>
          <a:p>
            <a:pPr algn="ctr"/>
            <a:r>
              <a:rPr lang="en-US" sz="1000" dirty="0" smtClean="0">
                <a:solidFill>
                  <a:srgbClr val="231F20"/>
                </a:solidFill>
              </a:rPr>
              <a:t>SO</a:t>
            </a:r>
            <a:endParaRPr lang="en-US" sz="1000" dirty="0"/>
          </a:p>
        </p:txBody>
      </p:sp>
      <p:sp>
        <p:nvSpPr>
          <p:cNvPr id="38" name="TextBox 37"/>
          <p:cNvSpPr txBox="1"/>
          <p:nvPr/>
        </p:nvSpPr>
        <p:spPr>
          <a:xfrm>
            <a:off x="7193035" y="5015380"/>
            <a:ext cx="211665" cy="153888"/>
          </a:xfrm>
          <a:prstGeom prst="rect">
            <a:avLst/>
          </a:prstGeom>
          <a:noFill/>
        </p:spPr>
        <p:txBody>
          <a:bodyPr wrap="square" lIns="0" tIns="0" rIns="0" bIns="0" rtlCol="0">
            <a:spAutoFit/>
          </a:bodyPr>
          <a:lstStyle/>
          <a:p>
            <a:pPr algn="ctr"/>
            <a:r>
              <a:rPr lang="en-US" sz="1000" dirty="0">
                <a:solidFill>
                  <a:srgbClr val="231F20"/>
                </a:solidFill>
              </a:rPr>
              <a:t>AC</a:t>
            </a:r>
            <a:endParaRPr lang="en-US" sz="1000" dirty="0"/>
          </a:p>
        </p:txBody>
      </p:sp>
      <p:sp>
        <p:nvSpPr>
          <p:cNvPr id="39" name="object 3"/>
          <p:cNvSpPr txBox="1"/>
          <p:nvPr/>
        </p:nvSpPr>
        <p:spPr>
          <a:xfrm>
            <a:off x="5704382" y="5718085"/>
            <a:ext cx="1162685" cy="276999"/>
          </a:xfrm>
          <a:prstGeom prst="rect">
            <a:avLst/>
          </a:prstGeom>
        </p:spPr>
        <p:txBody>
          <a:bodyPr vert="horz" wrap="square" lIns="0" tIns="0" rIns="0" bIns="0" rtlCol="0">
            <a:spAutoFit/>
          </a:bodyPr>
          <a:lstStyle/>
          <a:p>
            <a:pPr marL="12700" algn="ctr">
              <a:lnSpc>
                <a:spcPct val="100000"/>
              </a:lnSpc>
            </a:pPr>
            <a:r>
              <a:rPr sz="1800" b="1" spc="15" dirty="0">
                <a:solidFill>
                  <a:srgbClr val="00AEEF"/>
                </a:solidFill>
                <a:latin typeface="Arial"/>
                <a:cs typeface="Arial"/>
              </a:rPr>
              <a:t>ICANN</a:t>
            </a:r>
            <a:endParaRPr sz="1800" dirty="0">
              <a:latin typeface="Arial"/>
              <a:cs typeface="Arial"/>
            </a:endParaRPr>
          </a:p>
        </p:txBody>
      </p:sp>
      <p:sp>
        <p:nvSpPr>
          <p:cNvPr id="40" name="TextBox 39"/>
          <p:cNvSpPr txBox="1"/>
          <p:nvPr/>
        </p:nvSpPr>
        <p:spPr>
          <a:xfrm>
            <a:off x="4885526" y="5290882"/>
            <a:ext cx="2840230" cy="276999"/>
          </a:xfrm>
          <a:prstGeom prst="rect">
            <a:avLst/>
          </a:prstGeom>
          <a:noFill/>
        </p:spPr>
        <p:txBody>
          <a:bodyPr wrap="square" rtlCol="0">
            <a:spAutoFit/>
          </a:bodyPr>
          <a:lstStyle/>
          <a:p>
            <a:pPr algn="ctr"/>
            <a:r>
              <a:rPr lang="en-US" sz="1200" dirty="0" smtClean="0"/>
              <a:t>THE </a:t>
            </a:r>
            <a:r>
              <a:rPr lang="en-US" sz="1200" b="1" dirty="0" smtClean="0"/>
              <a:t>EMPOWERED</a:t>
            </a:r>
            <a:r>
              <a:rPr lang="en-US" sz="1200" dirty="0" smtClean="0"/>
              <a:t> COMMUNITY</a:t>
            </a:r>
            <a:endParaRPr lang="en-US" sz="1200" dirty="0"/>
          </a:p>
        </p:txBody>
      </p:sp>
      <p:sp>
        <p:nvSpPr>
          <p:cNvPr id="41" name="TextBox 40"/>
          <p:cNvSpPr txBox="1"/>
          <p:nvPr/>
        </p:nvSpPr>
        <p:spPr>
          <a:xfrm>
            <a:off x="6813550" y="4318321"/>
            <a:ext cx="882650" cy="215444"/>
          </a:xfrm>
          <a:prstGeom prst="rect">
            <a:avLst/>
          </a:prstGeom>
          <a:noFill/>
        </p:spPr>
        <p:txBody>
          <a:bodyPr wrap="square" rtlCol="0">
            <a:spAutoFit/>
          </a:bodyPr>
          <a:lstStyle/>
          <a:p>
            <a:r>
              <a:rPr lang="en-US" sz="800" dirty="0" smtClean="0">
                <a:solidFill>
                  <a:schemeClr val="bg1">
                    <a:lumMod val="50000"/>
                  </a:schemeClr>
                </a:solidFill>
              </a:rPr>
              <a:t>POWERS</a:t>
            </a:r>
            <a:endParaRPr lang="en-US" sz="800" dirty="0">
              <a:solidFill>
                <a:schemeClr val="bg1">
                  <a:lumMod val="50000"/>
                </a:schemeClr>
              </a:solidFill>
            </a:endParaRPr>
          </a:p>
        </p:txBody>
      </p:sp>
      <p:sp>
        <p:nvSpPr>
          <p:cNvPr id="42" name="object 8"/>
          <p:cNvSpPr txBox="1"/>
          <p:nvPr/>
        </p:nvSpPr>
        <p:spPr>
          <a:xfrm>
            <a:off x="8009726" y="4417152"/>
            <a:ext cx="859073" cy="868614"/>
          </a:xfrm>
          <a:prstGeom prst="rect">
            <a:avLst/>
          </a:prstGeom>
        </p:spPr>
        <p:txBody>
          <a:bodyPr vert="horz" wrap="square" lIns="0" tIns="0" rIns="0" bIns="0" rtlCol="0">
            <a:spAutoFit/>
          </a:bodyPr>
          <a:lstStyle/>
          <a:p>
            <a:pPr marL="12700">
              <a:lnSpc>
                <a:spcPct val="100000"/>
              </a:lnSpc>
            </a:pPr>
            <a:r>
              <a:rPr sz="900" dirty="0">
                <a:solidFill>
                  <a:srgbClr val="231F20"/>
                </a:solidFill>
                <a:latin typeface="Arial"/>
                <a:cs typeface="Arial"/>
              </a:rPr>
              <a:t>SOs</a:t>
            </a:r>
            <a:r>
              <a:rPr sz="900" spc="-5" dirty="0">
                <a:solidFill>
                  <a:srgbClr val="231F20"/>
                </a:solidFill>
                <a:latin typeface="Arial"/>
                <a:cs typeface="Arial"/>
              </a:rPr>
              <a:t> </a:t>
            </a:r>
            <a:r>
              <a:rPr sz="900" dirty="0">
                <a:solidFill>
                  <a:srgbClr val="231F20"/>
                </a:solidFill>
                <a:latin typeface="Arial"/>
                <a:cs typeface="Arial"/>
              </a:rPr>
              <a:t>+</a:t>
            </a:r>
            <a:r>
              <a:rPr sz="900" spc="-70" dirty="0">
                <a:solidFill>
                  <a:srgbClr val="231F20"/>
                </a:solidFill>
                <a:latin typeface="Arial"/>
                <a:cs typeface="Arial"/>
              </a:rPr>
              <a:t> </a:t>
            </a:r>
            <a:r>
              <a:rPr sz="900" dirty="0">
                <a:solidFill>
                  <a:srgbClr val="231F20"/>
                </a:solidFill>
                <a:latin typeface="Arial"/>
                <a:cs typeface="Arial"/>
              </a:rPr>
              <a:t>ACs</a:t>
            </a:r>
            <a:endParaRPr sz="900" dirty="0">
              <a:latin typeface="Arial"/>
              <a:cs typeface="Arial"/>
            </a:endParaRPr>
          </a:p>
          <a:p>
            <a:pPr marL="12700">
              <a:lnSpc>
                <a:spcPct val="100000"/>
              </a:lnSpc>
            </a:pPr>
            <a:r>
              <a:rPr sz="900" spc="-5" dirty="0">
                <a:solidFill>
                  <a:srgbClr val="231F20"/>
                </a:solidFill>
                <a:latin typeface="Arial"/>
                <a:cs typeface="Arial"/>
              </a:rPr>
              <a:t>actin</a:t>
            </a:r>
            <a:r>
              <a:rPr sz="900" dirty="0">
                <a:solidFill>
                  <a:srgbClr val="231F20"/>
                </a:solidFill>
                <a:latin typeface="Arial"/>
                <a:cs typeface="Arial"/>
              </a:rPr>
              <a:t>g </a:t>
            </a:r>
            <a:r>
              <a:rPr sz="900" spc="-5" dirty="0">
                <a:solidFill>
                  <a:srgbClr val="231F20"/>
                </a:solidFill>
                <a:latin typeface="Arial"/>
                <a:cs typeface="Arial"/>
              </a:rPr>
              <a:t>as</a:t>
            </a:r>
            <a:endParaRPr sz="900" dirty="0">
              <a:latin typeface="Arial"/>
              <a:cs typeface="Arial"/>
            </a:endParaRPr>
          </a:p>
          <a:p>
            <a:pPr marL="12700" marR="5080">
              <a:lnSpc>
                <a:spcPct val="100000"/>
              </a:lnSpc>
              <a:spcBef>
                <a:spcPts val="120"/>
              </a:spcBef>
            </a:pPr>
            <a:r>
              <a:rPr sz="1200" b="1" spc="-5" dirty="0">
                <a:solidFill>
                  <a:srgbClr val="231F20"/>
                </a:solidFill>
                <a:latin typeface="Arial"/>
                <a:cs typeface="Arial"/>
              </a:rPr>
              <a:t>SOLE </a:t>
            </a:r>
            <a:r>
              <a:rPr sz="1200" b="1" dirty="0">
                <a:solidFill>
                  <a:srgbClr val="231F20"/>
                </a:solidFill>
                <a:latin typeface="Arial"/>
                <a:cs typeface="Arial"/>
              </a:rPr>
              <a:t>MEMBER</a:t>
            </a:r>
            <a:endParaRPr sz="1200" dirty="0">
              <a:latin typeface="Arial"/>
              <a:cs typeface="Arial"/>
            </a:endParaRPr>
          </a:p>
          <a:p>
            <a:pPr marL="12700">
              <a:lnSpc>
                <a:spcPts val="1600"/>
              </a:lnSpc>
            </a:pPr>
            <a:r>
              <a:rPr sz="1050" b="1" spc="-5" dirty="0">
                <a:solidFill>
                  <a:srgbClr val="231F20"/>
                </a:solidFill>
                <a:latin typeface="Arial"/>
                <a:cs typeface="Arial"/>
              </a:rPr>
              <a:t>of </a:t>
            </a:r>
            <a:r>
              <a:rPr sz="1050" b="1" dirty="0">
                <a:solidFill>
                  <a:srgbClr val="231F20"/>
                </a:solidFill>
                <a:latin typeface="Arial"/>
                <a:cs typeface="Arial"/>
              </a:rPr>
              <a:t>ICANN</a:t>
            </a:r>
            <a:endParaRPr sz="1050" dirty="0">
              <a:latin typeface="Arial"/>
              <a:cs typeface="Arial"/>
            </a:endParaRPr>
          </a:p>
        </p:txBody>
      </p:sp>
      <p:sp>
        <p:nvSpPr>
          <p:cNvPr id="43" name="object 9"/>
          <p:cNvSpPr txBox="1"/>
          <p:nvPr/>
        </p:nvSpPr>
        <p:spPr>
          <a:xfrm>
            <a:off x="8009727" y="5328157"/>
            <a:ext cx="658024" cy="246221"/>
          </a:xfrm>
          <a:prstGeom prst="rect">
            <a:avLst/>
          </a:prstGeom>
        </p:spPr>
        <p:txBody>
          <a:bodyPr vert="horz" wrap="square" lIns="0" tIns="0" rIns="0" bIns="0" rtlCol="0">
            <a:spAutoFit/>
          </a:bodyPr>
          <a:lstStyle/>
          <a:p>
            <a:pPr marL="12700">
              <a:lnSpc>
                <a:spcPct val="100000"/>
              </a:lnSpc>
            </a:pPr>
            <a:r>
              <a:rPr sz="800" dirty="0">
                <a:solidFill>
                  <a:srgbClr val="231F20"/>
                </a:solidFill>
                <a:latin typeface="Arial"/>
                <a:cs typeface="Arial"/>
              </a:rPr>
              <a:t>(= </a:t>
            </a:r>
            <a:r>
              <a:rPr sz="800" spc="-5" dirty="0" smtClean="0">
                <a:solidFill>
                  <a:srgbClr val="231F20"/>
                </a:solidFill>
                <a:latin typeface="Arial"/>
                <a:cs typeface="Arial"/>
              </a:rPr>
              <a:t>Leg</a:t>
            </a:r>
            <a:r>
              <a:rPr lang="en-US" sz="800" spc="-5" dirty="0" smtClean="0">
                <a:solidFill>
                  <a:srgbClr val="231F20"/>
                </a:solidFill>
                <a:latin typeface="Arial"/>
                <a:cs typeface="Arial"/>
              </a:rPr>
              <a:t>a</a:t>
            </a:r>
            <a:r>
              <a:rPr sz="800" dirty="0" smtClean="0">
                <a:solidFill>
                  <a:srgbClr val="231F20"/>
                </a:solidFill>
                <a:latin typeface="Arial"/>
                <a:cs typeface="Arial"/>
              </a:rPr>
              <a:t>l </a:t>
            </a:r>
            <a:endParaRPr lang="en-US" sz="800" dirty="0" smtClean="0">
              <a:solidFill>
                <a:srgbClr val="231F20"/>
              </a:solidFill>
              <a:latin typeface="Arial"/>
              <a:cs typeface="Arial"/>
            </a:endParaRPr>
          </a:p>
          <a:p>
            <a:pPr marL="12700">
              <a:lnSpc>
                <a:spcPct val="100000"/>
              </a:lnSpc>
            </a:pPr>
            <a:r>
              <a:rPr sz="800" dirty="0" smtClean="0">
                <a:solidFill>
                  <a:srgbClr val="231F20"/>
                </a:solidFill>
                <a:latin typeface="Arial"/>
                <a:cs typeface="Arial"/>
              </a:rPr>
              <a:t>Personhood</a:t>
            </a:r>
            <a:r>
              <a:rPr sz="800" dirty="0">
                <a:solidFill>
                  <a:srgbClr val="231F20"/>
                </a:solidFill>
                <a:latin typeface="Arial"/>
                <a:cs typeface="Arial"/>
              </a:rPr>
              <a:t>)</a:t>
            </a:r>
            <a:endParaRPr sz="800" dirty="0">
              <a:latin typeface="Arial"/>
              <a:cs typeface="Arial"/>
            </a:endParaRPr>
          </a:p>
        </p:txBody>
      </p:sp>
      <p:sp>
        <p:nvSpPr>
          <p:cNvPr id="44" name="object 8"/>
          <p:cNvSpPr txBox="1"/>
          <p:nvPr/>
        </p:nvSpPr>
        <p:spPr>
          <a:xfrm>
            <a:off x="5058833" y="4788815"/>
            <a:ext cx="2453217" cy="169277"/>
          </a:xfrm>
          <a:prstGeom prst="rect">
            <a:avLst/>
          </a:prstGeom>
        </p:spPr>
        <p:txBody>
          <a:bodyPr vert="horz" wrap="square" lIns="0" tIns="0" rIns="0" bIns="0" rtlCol="0">
            <a:spAutoFit/>
          </a:bodyPr>
          <a:lstStyle/>
          <a:p>
            <a:pPr marL="12700" marR="5080" algn="ctr">
              <a:lnSpc>
                <a:spcPct val="100000"/>
              </a:lnSpc>
              <a:spcBef>
                <a:spcPts val="120"/>
              </a:spcBef>
            </a:pPr>
            <a:r>
              <a:rPr sz="1100" b="1" spc="-5" dirty="0" smtClean="0">
                <a:solidFill>
                  <a:srgbClr val="231F20"/>
                </a:solidFill>
                <a:latin typeface="Arial"/>
                <a:cs typeface="Arial"/>
              </a:rPr>
              <a:t>SOLE </a:t>
            </a:r>
            <a:r>
              <a:rPr sz="1100" b="1" dirty="0" smtClean="0">
                <a:solidFill>
                  <a:srgbClr val="231F20"/>
                </a:solidFill>
                <a:latin typeface="Arial"/>
                <a:cs typeface="Arial"/>
              </a:rPr>
              <a:t>MEMBER</a:t>
            </a:r>
            <a:endParaRPr sz="1100" dirty="0">
              <a:latin typeface="Arial"/>
              <a:cs typeface="Arial"/>
            </a:endParaRPr>
          </a:p>
        </p:txBody>
      </p:sp>
      <p:sp>
        <p:nvSpPr>
          <p:cNvPr id="45" name="TextBox 44"/>
          <p:cNvSpPr txBox="1"/>
          <p:nvPr/>
        </p:nvSpPr>
        <p:spPr>
          <a:xfrm>
            <a:off x="5492381" y="4590780"/>
            <a:ext cx="211665" cy="138499"/>
          </a:xfrm>
          <a:prstGeom prst="rect">
            <a:avLst/>
          </a:prstGeom>
          <a:noFill/>
        </p:spPr>
        <p:txBody>
          <a:bodyPr wrap="square" lIns="0" tIns="0" rIns="0" bIns="0" rtlCol="0">
            <a:spAutoFit/>
          </a:bodyPr>
          <a:lstStyle/>
          <a:p>
            <a:pPr algn="ctr"/>
            <a:r>
              <a:rPr lang="en-US" sz="900" dirty="0" smtClean="0">
                <a:solidFill>
                  <a:srgbClr val="231F20"/>
                </a:solidFill>
              </a:rPr>
              <a:t>1</a:t>
            </a:r>
            <a:endParaRPr lang="en-US" sz="900" dirty="0"/>
          </a:p>
        </p:txBody>
      </p:sp>
      <p:sp>
        <p:nvSpPr>
          <p:cNvPr id="46" name="TextBox 45"/>
          <p:cNvSpPr txBox="1"/>
          <p:nvPr/>
        </p:nvSpPr>
        <p:spPr>
          <a:xfrm>
            <a:off x="5787725" y="4590780"/>
            <a:ext cx="211665" cy="138499"/>
          </a:xfrm>
          <a:prstGeom prst="rect">
            <a:avLst/>
          </a:prstGeom>
          <a:noFill/>
        </p:spPr>
        <p:txBody>
          <a:bodyPr wrap="square" lIns="0" tIns="0" rIns="0" bIns="0" rtlCol="0">
            <a:spAutoFit/>
          </a:bodyPr>
          <a:lstStyle/>
          <a:p>
            <a:pPr algn="ctr"/>
            <a:r>
              <a:rPr lang="en-US" sz="900" dirty="0" smtClean="0">
                <a:solidFill>
                  <a:srgbClr val="231F20"/>
                </a:solidFill>
              </a:rPr>
              <a:t>2</a:t>
            </a:r>
            <a:endParaRPr lang="en-US" sz="900" dirty="0"/>
          </a:p>
        </p:txBody>
      </p:sp>
      <p:sp>
        <p:nvSpPr>
          <p:cNvPr id="47" name="TextBox 46"/>
          <p:cNvSpPr txBox="1"/>
          <p:nvPr/>
        </p:nvSpPr>
        <p:spPr>
          <a:xfrm>
            <a:off x="6076012" y="4590780"/>
            <a:ext cx="211665" cy="138499"/>
          </a:xfrm>
          <a:prstGeom prst="rect">
            <a:avLst/>
          </a:prstGeom>
          <a:noFill/>
        </p:spPr>
        <p:txBody>
          <a:bodyPr wrap="square" lIns="0" tIns="0" rIns="0" bIns="0" rtlCol="0">
            <a:spAutoFit/>
          </a:bodyPr>
          <a:lstStyle/>
          <a:p>
            <a:pPr algn="ctr"/>
            <a:r>
              <a:rPr lang="en-US" sz="900" dirty="0" smtClean="0">
                <a:solidFill>
                  <a:srgbClr val="231F20"/>
                </a:solidFill>
              </a:rPr>
              <a:t>3</a:t>
            </a:r>
            <a:endParaRPr lang="en-US" sz="900" dirty="0"/>
          </a:p>
        </p:txBody>
      </p:sp>
      <p:sp>
        <p:nvSpPr>
          <p:cNvPr id="48" name="TextBox 47"/>
          <p:cNvSpPr txBox="1"/>
          <p:nvPr/>
        </p:nvSpPr>
        <p:spPr>
          <a:xfrm>
            <a:off x="6363122" y="4590780"/>
            <a:ext cx="211665" cy="138499"/>
          </a:xfrm>
          <a:prstGeom prst="rect">
            <a:avLst/>
          </a:prstGeom>
          <a:noFill/>
        </p:spPr>
        <p:txBody>
          <a:bodyPr wrap="square" lIns="0" tIns="0" rIns="0" bIns="0" rtlCol="0">
            <a:spAutoFit/>
          </a:bodyPr>
          <a:lstStyle/>
          <a:p>
            <a:pPr algn="ctr"/>
            <a:r>
              <a:rPr lang="en-US" sz="900" dirty="0" smtClean="0">
                <a:solidFill>
                  <a:srgbClr val="231F20"/>
                </a:solidFill>
              </a:rPr>
              <a:t>4</a:t>
            </a:r>
            <a:endParaRPr lang="en-US" sz="900" dirty="0"/>
          </a:p>
        </p:txBody>
      </p:sp>
      <p:sp>
        <p:nvSpPr>
          <p:cNvPr id="49" name="TextBox 48"/>
          <p:cNvSpPr txBox="1"/>
          <p:nvPr/>
        </p:nvSpPr>
        <p:spPr>
          <a:xfrm>
            <a:off x="6655402" y="4590780"/>
            <a:ext cx="211665" cy="138499"/>
          </a:xfrm>
          <a:prstGeom prst="rect">
            <a:avLst/>
          </a:prstGeom>
          <a:noFill/>
        </p:spPr>
        <p:txBody>
          <a:bodyPr wrap="square" lIns="0" tIns="0" rIns="0" bIns="0" rtlCol="0">
            <a:spAutoFit/>
          </a:bodyPr>
          <a:lstStyle/>
          <a:p>
            <a:pPr algn="ctr"/>
            <a:r>
              <a:rPr lang="en-US" sz="900" dirty="0" smtClean="0">
                <a:solidFill>
                  <a:srgbClr val="231F20"/>
                </a:solidFill>
              </a:rPr>
              <a:t>5</a:t>
            </a:r>
            <a:endParaRPr lang="en-US" sz="900" dirty="0"/>
          </a:p>
        </p:txBody>
      </p:sp>
      <p:sp>
        <p:nvSpPr>
          <p:cNvPr id="50" name="TextBox 49"/>
          <p:cNvSpPr txBox="1"/>
          <p:nvPr/>
        </p:nvSpPr>
        <p:spPr>
          <a:xfrm>
            <a:off x="6947499" y="4590780"/>
            <a:ext cx="211665" cy="138499"/>
          </a:xfrm>
          <a:prstGeom prst="rect">
            <a:avLst/>
          </a:prstGeom>
          <a:noFill/>
        </p:spPr>
        <p:txBody>
          <a:bodyPr wrap="square" lIns="0" tIns="0" rIns="0" bIns="0" rtlCol="0">
            <a:spAutoFit/>
          </a:bodyPr>
          <a:lstStyle/>
          <a:p>
            <a:pPr algn="ctr"/>
            <a:r>
              <a:rPr lang="en-US" sz="900" dirty="0" smtClean="0">
                <a:solidFill>
                  <a:srgbClr val="231F20"/>
                </a:solidFill>
              </a:rPr>
              <a:t>6</a:t>
            </a:r>
            <a:endParaRPr lang="en-US" sz="900" dirty="0"/>
          </a:p>
        </p:txBody>
      </p:sp>
      <p:pic>
        <p:nvPicPr>
          <p:cNvPr id="10" name="Picture 9"/>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6474661" y="4324740"/>
            <a:ext cx="416827" cy="259359"/>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7518265" y="4687482"/>
            <a:ext cx="491461" cy="202665"/>
          </a:xfrm>
          <a:prstGeom prst="rect">
            <a:avLst/>
          </a:prstGeom>
        </p:spPr>
      </p:pic>
      <p:sp>
        <p:nvSpPr>
          <p:cNvPr id="51" name="TextBox 50"/>
          <p:cNvSpPr txBox="1"/>
          <p:nvPr/>
        </p:nvSpPr>
        <p:spPr>
          <a:xfrm>
            <a:off x="4708638" y="6031877"/>
            <a:ext cx="3613775"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200" dirty="0" smtClean="0"/>
              <a:t>Lawyers’ Comment:  Should show that not all will necessarily vote—some </a:t>
            </a:r>
            <a:r>
              <a:rPr lang="en-US" sz="1200" dirty="0" err="1" smtClean="0"/>
              <a:t>SOs</a:t>
            </a:r>
            <a:r>
              <a:rPr lang="en-US" sz="1200" dirty="0" smtClean="0"/>
              <a:t> and </a:t>
            </a:r>
            <a:r>
              <a:rPr lang="en-US" sz="1200" dirty="0" err="1" smtClean="0"/>
              <a:t>ACs</a:t>
            </a:r>
            <a:r>
              <a:rPr lang="en-US" sz="1200" dirty="0" smtClean="0"/>
              <a:t> may decide to participate in a solely advisory capacity</a:t>
            </a:r>
            <a:endParaRPr lang="en-US" sz="1200" dirty="0"/>
          </a:p>
        </p:txBody>
      </p:sp>
      <p:sp>
        <p:nvSpPr>
          <p:cNvPr id="52" name="TextBox 51"/>
          <p:cNvSpPr txBox="1"/>
          <p:nvPr/>
        </p:nvSpPr>
        <p:spPr>
          <a:xfrm>
            <a:off x="584892" y="5995084"/>
            <a:ext cx="3613775"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200" dirty="0" smtClean="0"/>
              <a:t>Lawyers’ Comment:  Suggest this diagram indicate that currently, some </a:t>
            </a:r>
            <a:r>
              <a:rPr lang="en-US" sz="1200" dirty="0" err="1" smtClean="0"/>
              <a:t>SOs</a:t>
            </a:r>
            <a:r>
              <a:rPr lang="en-US" sz="1200" dirty="0" smtClean="0"/>
              <a:t> and </a:t>
            </a:r>
            <a:r>
              <a:rPr lang="en-US" sz="1200" dirty="0" err="1" smtClean="0"/>
              <a:t>ACs</a:t>
            </a:r>
            <a:r>
              <a:rPr lang="en-US" sz="1200" dirty="0" smtClean="0"/>
              <a:t> directly (and indirectly through </a:t>
            </a:r>
            <a:r>
              <a:rPr lang="en-US" sz="1200" dirty="0" err="1" smtClean="0"/>
              <a:t>NomCom</a:t>
            </a:r>
            <a:r>
              <a:rPr lang="en-US" sz="1200" dirty="0" smtClean="0"/>
              <a:t>) appoint directors.</a:t>
            </a:r>
            <a:endParaRPr lang="en-US" sz="1200" dirty="0"/>
          </a:p>
        </p:txBody>
      </p:sp>
    </p:spTree>
    <p:extLst>
      <p:ext uri="{BB962C8B-B14F-4D97-AF65-F5344CB8AC3E}">
        <p14:creationId xmlns:p14="http://schemas.microsoft.com/office/powerpoint/2010/main" xmlns="" val="3987103882"/>
      </p:ext>
    </p:extLst>
  </p:cSld>
  <p:clrMapOvr>
    <a:masterClrMapping/>
  </p:clrMapOvr>
  <p:timing>
    <p:tnLst>
      <p:par>
        <p:cTn id="1" dur="indefinite" restart="never" nodeType="tmRoot"/>
      </p:par>
    </p:tnLst>
  </p:timing>
</p:sld>
</file>

<file path=ppt/theme/theme1.xml><?xml version="1.0" encoding="utf-8"?>
<a:theme xmlns:a="http://schemas.openxmlformats.org/drawingml/2006/main"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itlesOfParts>
    <vt:vector size="19" baseType="lpstr">
      <vt:lpstr>simple-light</vt:lpstr>
      <vt:lpstr>Office Theme</vt:lpstr>
      <vt:lpstr>Visual Summary</vt:lpstr>
      <vt:lpstr>Overview</vt:lpstr>
      <vt:lpstr>Accountability Mechanisms</vt:lpstr>
      <vt:lpstr>The Empowered Community’s Powers</vt:lpstr>
      <vt:lpstr>The Principles: ICANN’s Mission, Commitments, and Values</vt:lpstr>
      <vt:lpstr>The Principles: Fundamental Bylaws</vt:lpstr>
      <vt:lpstr>Appeals Mechanisms • Independent Review Process</vt:lpstr>
      <vt:lpstr>Appeals Mechanisms • Request for Reconsideration</vt:lpstr>
      <vt:lpstr>Slide 9</vt:lpstr>
      <vt:lpstr>Slide 10</vt:lpstr>
      <vt:lpstr>Slide 11</vt:lpstr>
      <vt:lpstr>Slide 12</vt:lpstr>
      <vt:lpstr>Stress Tests</vt:lpstr>
      <vt:lpstr>Work Streams</vt:lpstr>
      <vt:lpstr>Implementation</vt:lpstr>
      <vt:lpstr>Linkage with the CWG-Stewardship</vt:lpstr>
      <vt:lpstr>Linkage with the CWG-Stewardship (cont.)</vt:lpstr>
    </vt:vector>
  </TitlesOfPart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